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8"/>
  </p:notesMasterIdLst>
  <p:sldIdLst>
    <p:sldId id="290" r:id="rId3"/>
    <p:sldId id="257" r:id="rId4"/>
    <p:sldId id="291" r:id="rId5"/>
    <p:sldId id="258" r:id="rId6"/>
    <p:sldId id="256" r:id="rId7"/>
    <p:sldId id="259" r:id="rId8"/>
    <p:sldId id="276" r:id="rId9"/>
    <p:sldId id="286" r:id="rId10"/>
    <p:sldId id="292" r:id="rId11"/>
    <p:sldId id="282" r:id="rId12"/>
    <p:sldId id="293" r:id="rId13"/>
    <p:sldId id="269" r:id="rId14"/>
    <p:sldId id="288" r:id="rId15"/>
    <p:sldId id="277" r:id="rId16"/>
    <p:sldId id="294" r:id="rId17"/>
  </p:sldIdLst>
  <p:sldSz cx="9144000" cy="5143500" type="screen16x9"/>
  <p:notesSz cx="6858000" cy="9144000"/>
  <p:embeddedFontLst>
    <p:embeddedFont>
      <p:font typeface="Calibri (MS)" panose="020F0502020204030204" pitchFamily="34" charset="0"/>
      <p:regular r:id="rId19"/>
      <p:bold r:id="rId20"/>
      <p:italic r:id="rId21"/>
      <p:boldItalic r:id="rId22"/>
    </p:embeddedFont>
    <p:embeddedFont>
      <p:font typeface="Calibri (MS) Bold" panose="020F0502020204030204" pitchFamily="34" charset="0"/>
      <p:regular r:id="rId23"/>
      <p:bold r:id="rId24"/>
      <p:italic r:id="rId25"/>
      <p:boldItalic r:id="rId26"/>
    </p:embeddedFont>
    <p:embeddedFont>
      <p:font typeface="Calibri (MS) Bold Italics" panose="020F0502020204030204" pitchFamily="34" charset="0"/>
      <p:regular r:id="rId27"/>
      <p:bold r:id="rId28"/>
      <p:italic r:id="rId29"/>
      <p:boldItalic r:id="rId30"/>
    </p:embeddedFont>
    <p:embeddedFont>
      <p:font typeface="Montserrat Black" pitchFamily="2" charset="77"/>
      <p:bold r:id="rId31"/>
      <p:italic r:id="rId32"/>
      <p:boldItalic r:id="rId33"/>
    </p:embeddedFont>
    <p:embeddedFont>
      <p:font typeface="Montserrat Bold" pitchFamily="2" charset="77"/>
      <p:bold r:id="rId34"/>
      <p:italic r:id="rId35"/>
      <p:boldItalic r:id="rId36"/>
    </p:embeddedFont>
    <p:embeddedFont>
      <p:font typeface="Montserrat Heavy" pitchFamily="2" charset="77"/>
      <p:regular r:id="rId37"/>
      <p:bold r:id="rId38"/>
      <p:italic r:id="rId39"/>
      <p:boldItalic r:id="rId40"/>
    </p:embeddedFont>
    <p:embeddedFont>
      <p:font typeface="Roboto" panose="02000000000000000000" pitchFamily="2" charset="0"/>
      <p:regular r:id="rId41"/>
      <p:bold r:id="rId42"/>
      <p:italic r:id="rId43"/>
      <p:boldItalic r:id="rId44"/>
    </p:embeddedFont>
    <p:embeddedFont>
      <p:font typeface="Roboto Bold" panose="020F0502020204030204" pitchFamily="3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2" roundtripDataSignature="AMtx7mjwel32zoqCIOR5p/MMDB3T5xPvM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5D6503-698A-975B-27DA-2F7AA3F9144C}" name="Courtenay Cabot Venton" initials="CC" userId="8d6772a061bea7a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6EC6D7D-6426-4D95-ADE9-94C4766CCF53}">
  <a:tblStyle styleId="{56EC6D7D-6426-4D95-ADE9-94C4766CCF5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58"/>
    <p:restoredTop sz="94830"/>
  </p:normalViewPr>
  <p:slideViewPr>
    <p:cSldViewPr snapToGrid="0">
      <p:cViewPr varScale="1">
        <p:scale>
          <a:sx n="157" d="100"/>
          <a:sy n="157" d="100"/>
        </p:scale>
        <p:origin x="168" y="2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font" Target="fonts/font29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11.fntdata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font" Target="fonts/font27.fntdata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52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font" Target="fonts/font30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font" Target="fonts/font28.fntdata"/><Relationship Id="rId20" Type="http://schemas.openxmlformats.org/officeDocument/2006/relationships/font" Target="fonts/font2.fntdata"/><Relationship Id="rId41" Type="http://schemas.openxmlformats.org/officeDocument/2006/relationships/font" Target="fonts/font23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5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6" name="Google Shape;1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5209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726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2511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2b9e6d9e964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0" name="Google Shape;620;g2b9e6d9e9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9153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942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2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200" cy="19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11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1100" cy="19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2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6000" cy="29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200" cy="23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1154400" y="-125700"/>
            <a:ext cx="2263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2366100" y="1085919"/>
            <a:ext cx="29259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270600" y="95319"/>
            <a:ext cx="2925900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0" name="Google Shape;90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8" name="Google Shape;98;p3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5" name="Google Shape;105;p3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6" name="Google Shape;106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18" name="Google Shape;118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1" name="Google Shape;121;p3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2" name="Google Shape;122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05482" y="4137948"/>
            <a:ext cx="2053100" cy="491202"/>
          </a:xfrm>
          <a:custGeom>
            <a:avLst/>
            <a:gdLst/>
            <a:ahLst/>
            <a:cxnLst/>
            <a:rect l="l" t="t" r="r" b="b"/>
            <a:pathLst>
              <a:path w="4106199" h="982404">
                <a:moveTo>
                  <a:pt x="0" y="0"/>
                </a:moveTo>
                <a:lnTo>
                  <a:pt x="4106199" y="0"/>
                </a:lnTo>
                <a:lnTo>
                  <a:pt x="4106199" y="982404"/>
                </a:lnTo>
                <a:lnTo>
                  <a:pt x="0" y="9824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741440" cy="5143500"/>
            <a:chOff x="0" y="0"/>
            <a:chExt cx="516908" cy="35858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6908" cy="3585882"/>
            </a:xfrm>
            <a:custGeom>
              <a:avLst/>
              <a:gdLst/>
              <a:ahLst/>
              <a:cxnLst/>
              <a:rect l="l" t="t" r="r" b="b"/>
              <a:pathLst>
                <a:path w="516908" h="3585882">
                  <a:moveTo>
                    <a:pt x="0" y="0"/>
                  </a:moveTo>
                  <a:lnTo>
                    <a:pt x="516908" y="0"/>
                  </a:lnTo>
                  <a:lnTo>
                    <a:pt x="516908" y="3585882"/>
                  </a:lnTo>
                  <a:lnTo>
                    <a:pt x="0" y="3585882"/>
                  </a:lnTo>
                  <a:close/>
                </a:path>
              </a:pathLst>
            </a:custGeom>
            <a:solidFill>
              <a:srgbClr val="EAB14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516908" cy="361445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995"/>
                </a:lnSpc>
              </a:pPr>
              <a:endParaRPr sz="700"/>
            </a:p>
          </p:txBody>
        </p:sp>
      </p:grpSp>
      <p:sp>
        <p:nvSpPr>
          <p:cNvPr id="6" name="Freeform 6"/>
          <p:cNvSpPr/>
          <p:nvPr/>
        </p:nvSpPr>
        <p:spPr>
          <a:xfrm>
            <a:off x="949325" y="769536"/>
            <a:ext cx="3622675" cy="2914701"/>
          </a:xfrm>
          <a:custGeom>
            <a:avLst/>
            <a:gdLst/>
            <a:ahLst/>
            <a:cxnLst/>
            <a:rect l="l" t="t" r="r" b="b"/>
            <a:pathLst>
              <a:path w="7245350" h="5829402">
                <a:moveTo>
                  <a:pt x="0" y="0"/>
                </a:moveTo>
                <a:lnTo>
                  <a:pt x="7245350" y="0"/>
                </a:lnTo>
                <a:lnTo>
                  <a:pt x="7245350" y="5829402"/>
                </a:lnTo>
                <a:lnTo>
                  <a:pt x="0" y="58294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5105482" y="836211"/>
            <a:ext cx="3925083" cy="2218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96"/>
              </a:lnSpc>
            </a:pPr>
            <a:r>
              <a:rPr lang="en-US" sz="4324" b="1" dirty="0">
                <a:solidFill>
                  <a:srgbClr val="EAB149"/>
                </a:solidFill>
                <a:latin typeface="Montserrat Black" pitchFamily="2" charset="77"/>
                <a:ea typeface="Montserrat Heavy"/>
                <a:cs typeface="Montserrat Heavy"/>
                <a:sym typeface="Montserrat Heavy"/>
              </a:rPr>
              <a:t>PASSING THE BUCK</a:t>
            </a:r>
          </a:p>
          <a:p>
            <a:pPr>
              <a:lnSpc>
                <a:spcPts val="2490"/>
              </a:lnSpc>
            </a:pPr>
            <a:endParaRPr lang="en-US" sz="4324" dirty="0">
              <a:solidFill>
                <a:srgbClr val="EAB149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>
              <a:lnSpc>
                <a:spcPts val="2932"/>
              </a:lnSpc>
            </a:pPr>
            <a:r>
              <a:rPr lang="en-US" sz="2819" dirty="0">
                <a:latin typeface="Roboto"/>
                <a:ea typeface="Roboto"/>
                <a:cs typeface="Roboto"/>
                <a:sym typeface="Roboto"/>
              </a:rPr>
              <a:t>The Economics of Localizing Aid in Nigeria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05482" y="3205741"/>
            <a:ext cx="2153074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259"/>
              </a:lnSpc>
            </a:pPr>
            <a:r>
              <a:rPr lang="en-US" sz="899" spc="416" dirty="0">
                <a:latin typeface="Roboto"/>
                <a:ea typeface="Roboto"/>
                <a:cs typeface="Roboto"/>
                <a:sym typeface="Roboto"/>
              </a:rPr>
              <a:t>SEPTEMBER 2024</a:t>
            </a:r>
          </a:p>
        </p:txBody>
      </p:sp>
      <p:sp>
        <p:nvSpPr>
          <p:cNvPr id="9" name="TextBox 9"/>
          <p:cNvSpPr txBox="1"/>
          <p:nvPr/>
        </p:nvSpPr>
        <p:spPr>
          <a:xfrm rot="-5400000">
            <a:off x="-1385670" y="2885179"/>
            <a:ext cx="3541354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4"/>
              </a:lnSpc>
            </a:pPr>
            <a:r>
              <a:rPr lang="en-US" sz="216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CASE STUDY : NIGERIA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"/>
          <p:cNvSpPr txBox="1"/>
          <p:nvPr/>
        </p:nvSpPr>
        <p:spPr>
          <a:xfrm>
            <a:off x="475775" y="212388"/>
            <a:ext cx="7971300" cy="49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Sample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140" name="Google Shape;140;p2"/>
          <p:cNvCxnSpPr/>
          <p:nvPr/>
        </p:nvCxnSpPr>
        <p:spPr>
          <a:xfrm>
            <a:off x="531089" y="654656"/>
            <a:ext cx="1308344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19EDCA2-F873-73B8-743F-7FC142CCE379}"/>
              </a:ext>
            </a:extLst>
          </p:cNvPr>
          <p:cNvSpPr txBox="1"/>
          <p:nvPr/>
        </p:nvSpPr>
        <p:spPr>
          <a:xfrm>
            <a:off x="475775" y="966030"/>
            <a:ext cx="8437406" cy="3733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analysis reviewed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46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projects funded through the CBPF, either directly or as subgrantees. Direct grants equate to $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10.2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m, or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41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% of total funding to the CBPF in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2022/43% of funding in 2023. </a:t>
            </a:r>
          </a:p>
          <a:p>
            <a:pPr marL="0"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This sample included:</a:t>
            </a: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UN projects, with 5 LNGO subgrants. Total value $3.3m, or 53% of total funding to UN in 2023. </a:t>
            </a: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INGO projects, with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8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LNGO subgrants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Total value $3.1m, or 33% of total funding to INGOs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 2023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LNGO projects, with 10 LNGO subgrants. Total value $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3.8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m, or 29% of total funding to local actors in 2023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41440" cy="5143500"/>
            <a:chOff x="0" y="0"/>
            <a:chExt cx="516908" cy="35858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6908" cy="3585882"/>
            </a:xfrm>
            <a:custGeom>
              <a:avLst/>
              <a:gdLst/>
              <a:ahLst/>
              <a:cxnLst/>
              <a:rect l="l" t="t" r="r" b="b"/>
              <a:pathLst>
                <a:path w="516908" h="3585882">
                  <a:moveTo>
                    <a:pt x="0" y="0"/>
                  </a:moveTo>
                  <a:lnTo>
                    <a:pt x="516908" y="0"/>
                  </a:lnTo>
                  <a:lnTo>
                    <a:pt x="516908" y="3585882"/>
                  </a:lnTo>
                  <a:lnTo>
                    <a:pt x="0" y="3585882"/>
                  </a:lnTo>
                  <a:close/>
                </a:path>
              </a:pathLst>
            </a:custGeom>
            <a:solidFill>
              <a:srgbClr val="EAB14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16908" cy="361445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995"/>
                </a:lnSpc>
              </a:pPr>
              <a:endParaRPr sz="700"/>
            </a:p>
          </p:txBody>
        </p:sp>
      </p:grpSp>
      <p:sp>
        <p:nvSpPr>
          <p:cNvPr id="5" name="TextBox 5"/>
          <p:cNvSpPr txBox="1"/>
          <p:nvPr/>
        </p:nvSpPr>
        <p:spPr>
          <a:xfrm rot="-5400000">
            <a:off x="-1385670" y="2885179"/>
            <a:ext cx="3541354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4"/>
              </a:lnSpc>
            </a:pPr>
            <a:r>
              <a:rPr lang="en-US" sz="216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CASE STUDY : NIGERIA</a:t>
            </a:r>
          </a:p>
        </p:txBody>
      </p:sp>
      <p:sp>
        <p:nvSpPr>
          <p:cNvPr id="6" name="Freeform 6"/>
          <p:cNvSpPr/>
          <p:nvPr/>
        </p:nvSpPr>
        <p:spPr>
          <a:xfrm>
            <a:off x="118225" y="358773"/>
            <a:ext cx="571285" cy="459640"/>
          </a:xfrm>
          <a:custGeom>
            <a:avLst/>
            <a:gdLst/>
            <a:ahLst/>
            <a:cxnLst/>
            <a:rect l="l" t="t" r="r" b="b"/>
            <a:pathLst>
              <a:path w="1142570" h="919279">
                <a:moveTo>
                  <a:pt x="0" y="0"/>
                </a:moveTo>
                <a:lnTo>
                  <a:pt x="1142569" y="0"/>
                </a:lnTo>
                <a:lnTo>
                  <a:pt x="1142569" y="919279"/>
                </a:lnTo>
                <a:lnTo>
                  <a:pt x="0" y="9192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636798" y="2273894"/>
            <a:ext cx="5870404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6"/>
              </a:lnSpc>
            </a:pPr>
            <a:r>
              <a:rPr lang="en-US" sz="4429" b="1" i="1" dirty="0">
                <a:solidFill>
                  <a:srgbClr val="EAB149"/>
                </a:solidFill>
                <a:latin typeface="Montserrat Black" pitchFamily="2" charset="77"/>
                <a:ea typeface="Montserrat Heavy Italics"/>
                <a:cs typeface="Montserrat Heavy Italics"/>
                <a:sym typeface="Montserrat Heavy Italics"/>
              </a:rPr>
              <a:t>Data Analysis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25506"/>
          <a:stretch/>
        </p:blipFill>
        <p:spPr>
          <a:xfrm>
            <a:off x="243423" y="1003487"/>
            <a:ext cx="8611341" cy="476960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715169" y="2989488"/>
            <a:ext cx="530407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Equip: 0.2%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50206" y="4487578"/>
            <a:ext cx="469470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Staff: 19%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5978" y="3476914"/>
            <a:ext cx="727770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Supplies: 30.6%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21428" y="2362489"/>
            <a:ext cx="727026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Contract: 35.4%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8660" y="1621177"/>
            <a:ext cx="562405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Travel: 3.9%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38523" y="1491397"/>
            <a:ext cx="622681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Genops: 3.5%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15169" y="1301011"/>
            <a:ext cx="469388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PSC: 7.3%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72404" y="4428699"/>
            <a:ext cx="469470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Staff: 24%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87118" y="3189175"/>
            <a:ext cx="640044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Supplies: 43%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99276" y="2338676"/>
            <a:ext cx="44259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Equip: 1%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787490" y="1949651"/>
            <a:ext cx="639300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Contract: 18%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83236" y="1599632"/>
            <a:ext cx="47467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Travel: 4%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53098" y="1373638"/>
            <a:ext cx="534955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Genops: 8%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29786" y="1168572"/>
            <a:ext cx="38157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PSC: 3%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994337" y="4428699"/>
            <a:ext cx="469470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Staff: 30%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09050" y="2810297"/>
            <a:ext cx="640044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Supplies: 46%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21209" y="2008530"/>
            <a:ext cx="44259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Equip: 1%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21209" y="1831891"/>
            <a:ext cx="47467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Travel: 8%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75031" y="1540752"/>
            <a:ext cx="534955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Genops: 9%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054315" y="1242131"/>
            <a:ext cx="38157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PSC: 7%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116270" y="4428699"/>
            <a:ext cx="469470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Staff: 26%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030983" y="2810297"/>
            <a:ext cx="640044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Supplies: 49%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143141" y="2032343"/>
            <a:ext cx="44259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Equip: 2%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14037" y="1773011"/>
            <a:ext cx="532888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Travel: 10%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116270" y="1481872"/>
            <a:ext cx="534955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Genops: 6%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192957" y="1242131"/>
            <a:ext cx="38157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PSC: 7%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268282" y="4428699"/>
            <a:ext cx="469470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Staff: 19%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152915" y="2810297"/>
            <a:ext cx="640044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Supplies: 58%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295154" y="1988247"/>
            <a:ext cx="44259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Equip: 2%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241989" y="1890771"/>
            <a:ext cx="58100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Contract: 1%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295154" y="1738936"/>
            <a:ext cx="47467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Travel: 7%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248976" y="1550277"/>
            <a:ext cx="534955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Genops: 4%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296518" y="1314758"/>
            <a:ext cx="439870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PSC: 10%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938568" y="1003487"/>
            <a:ext cx="58100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3F403F"/>
                </a:solidFill>
                <a:latin typeface="Roboto Bold"/>
                <a:ea typeface="Roboto Bold"/>
                <a:cs typeface="Roboto Bold"/>
                <a:sym typeface="Roboto Bold"/>
              </a:rPr>
              <a:t>Contract: 0%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418790" y="4428699"/>
            <a:ext cx="469470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Staff: 21%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333503" y="2810297"/>
            <a:ext cx="640044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Supplies: 58%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432225" y="1890771"/>
            <a:ext cx="44259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Equip: 1%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400145" y="1717391"/>
            <a:ext cx="47467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Travel: 9%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370007" y="1456330"/>
            <a:ext cx="534955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Genops: 5%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462735" y="1227452"/>
            <a:ext cx="381579" cy="13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PSC: 7%</a:t>
            </a:r>
          </a:p>
        </p:txBody>
      </p:sp>
      <p:sp>
        <p:nvSpPr>
          <p:cNvPr id="43" name="Google Shape;154;p4">
            <a:extLst>
              <a:ext uri="{FF2B5EF4-FFF2-40B4-BE49-F238E27FC236}">
                <a16:creationId xmlns:a16="http://schemas.microsoft.com/office/drawing/2014/main" id="{40D7732E-2886-9439-1A16-AA53A031A473}"/>
              </a:ext>
            </a:extLst>
          </p:cNvPr>
          <p:cNvSpPr txBox="1"/>
          <p:nvPr/>
        </p:nvSpPr>
        <p:spPr>
          <a:xfrm>
            <a:off x="159399" y="41660"/>
            <a:ext cx="3915148" cy="678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Average Budget by IP</a:t>
            </a:r>
            <a:endParaRPr sz="16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44" name="Google Shape;158;p4">
            <a:extLst>
              <a:ext uri="{FF2B5EF4-FFF2-40B4-BE49-F238E27FC236}">
                <a16:creationId xmlns:a16="http://schemas.microsoft.com/office/drawing/2014/main" id="{30B83F2A-206F-BBEA-F156-550C367DBD69}"/>
              </a:ext>
            </a:extLst>
          </p:cNvPr>
          <p:cNvCxnSpPr>
            <a:cxnSpLocks/>
          </p:cNvCxnSpPr>
          <p:nvPr/>
        </p:nvCxnSpPr>
        <p:spPr>
          <a:xfrm>
            <a:off x="213965" y="397539"/>
            <a:ext cx="2538200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5" name="Picture 2">
            <a:extLst>
              <a:ext uri="{FF2B5EF4-FFF2-40B4-BE49-F238E27FC236}">
                <a16:creationId xmlns:a16="http://schemas.microsoft.com/office/drawing/2014/main" id="{30256D79-CEE7-96D3-D900-ADFF693148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10" t="12083" r="-8156" b="82506"/>
          <a:stretch/>
        </p:blipFill>
        <p:spPr>
          <a:xfrm>
            <a:off x="1334529" y="604130"/>
            <a:ext cx="7650071" cy="3248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154;p4">
            <a:extLst>
              <a:ext uri="{FF2B5EF4-FFF2-40B4-BE49-F238E27FC236}">
                <a16:creationId xmlns:a16="http://schemas.microsoft.com/office/drawing/2014/main" id="{F0803000-8234-5942-90C3-E68099B16AA3}"/>
              </a:ext>
            </a:extLst>
          </p:cNvPr>
          <p:cNvSpPr txBox="1"/>
          <p:nvPr/>
        </p:nvSpPr>
        <p:spPr>
          <a:xfrm>
            <a:off x="159399" y="41660"/>
            <a:ext cx="3915148" cy="355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Average Grant Size by IP</a:t>
            </a:r>
            <a:endParaRPr sz="16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23" name="Google Shape;158;p4">
            <a:extLst>
              <a:ext uri="{FF2B5EF4-FFF2-40B4-BE49-F238E27FC236}">
                <a16:creationId xmlns:a16="http://schemas.microsoft.com/office/drawing/2014/main" id="{3C530F61-FA6C-87F5-CC63-1E30DA306988}"/>
              </a:ext>
            </a:extLst>
          </p:cNvPr>
          <p:cNvCxnSpPr>
            <a:cxnSpLocks/>
          </p:cNvCxnSpPr>
          <p:nvPr/>
        </p:nvCxnSpPr>
        <p:spPr>
          <a:xfrm>
            <a:off x="213965" y="397539"/>
            <a:ext cx="2538200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19FFB59E-84D6-6410-0A51-8C14FDABA4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99" y="210570"/>
            <a:ext cx="8770635" cy="49329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569619" y="2326172"/>
            <a:ext cx="4763" cy="366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endParaRPr sz="700"/>
          </a:p>
        </p:txBody>
      </p:sp>
      <p:sp>
        <p:nvSpPr>
          <p:cNvPr id="4" name="Google Shape;154;p4">
            <a:extLst>
              <a:ext uri="{FF2B5EF4-FFF2-40B4-BE49-F238E27FC236}">
                <a16:creationId xmlns:a16="http://schemas.microsoft.com/office/drawing/2014/main" id="{0807FD82-EABB-D038-4242-6F0CB1973A55}"/>
              </a:ext>
            </a:extLst>
          </p:cNvPr>
          <p:cNvSpPr txBox="1"/>
          <p:nvPr/>
        </p:nvSpPr>
        <p:spPr>
          <a:xfrm>
            <a:off x="181723" y="152400"/>
            <a:ext cx="6254588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Monthly Staff Costs by IP</a:t>
            </a:r>
            <a:endParaRPr sz="20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5" name="Google Shape;158;p4">
            <a:extLst>
              <a:ext uri="{FF2B5EF4-FFF2-40B4-BE49-F238E27FC236}">
                <a16:creationId xmlns:a16="http://schemas.microsoft.com/office/drawing/2014/main" id="{5E1BBDAA-450A-66C0-DCE2-5470DEB5BC5E}"/>
              </a:ext>
            </a:extLst>
          </p:cNvPr>
          <p:cNvCxnSpPr/>
          <p:nvPr/>
        </p:nvCxnSpPr>
        <p:spPr>
          <a:xfrm>
            <a:off x="256690" y="566532"/>
            <a:ext cx="3412028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9F6F834-5A13-D933-8B62-8B8BE9FED9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06" y="554175"/>
            <a:ext cx="7992121" cy="44955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 txBox="1"/>
          <p:nvPr/>
        </p:nvSpPr>
        <p:spPr>
          <a:xfrm>
            <a:off x="181723" y="152400"/>
            <a:ext cx="4666724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Key Takeaways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181723" y="800956"/>
            <a:ext cx="8558241" cy="419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0000"/>
              </a:lnSpc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Sub-grants: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The UN and its subs have a much larger percentage of funds going towards procurement of supplies compared to the INGOs and LNGOs</a:t>
            </a:r>
          </a:p>
          <a:p>
            <a:pPr marL="285750" indent="-285750">
              <a:lnSpc>
                <a:spcPct val="110000"/>
              </a:lnSpc>
              <a:buSzPts val="1800"/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Grant Size: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Average grant size for LNGOs is not far different from UN/INGOs – suggesting that LNGOs are capable of absorbing direct funding.</a:t>
            </a:r>
          </a:p>
          <a:p>
            <a:pPr>
              <a:lnSpc>
                <a:spcPct val="110000"/>
              </a:lnSpc>
              <a:buSzPts val="1800"/>
            </a:pPr>
            <a:endParaRPr lang="en-US" sz="1800" dirty="0">
              <a:latin typeface="Calibri" panose="020F0502020204030204" pitchFamily="34" charset="0"/>
            </a:endParaRPr>
          </a:p>
          <a:p>
            <a:pPr marL="285750" marR="0" lvl="0" indent="-184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4" name="Google Shape;224;p12"/>
          <p:cNvCxnSpPr/>
          <p:nvPr/>
        </p:nvCxnSpPr>
        <p:spPr>
          <a:xfrm rot="10800000" flipH="1">
            <a:off x="302500" y="644175"/>
            <a:ext cx="1294606" cy="1155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78650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 txBox="1"/>
          <p:nvPr/>
        </p:nvSpPr>
        <p:spPr>
          <a:xfrm>
            <a:off x="181723" y="152400"/>
            <a:ext cx="4666724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Key Takeaways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181723" y="800956"/>
            <a:ext cx="8558241" cy="419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0000"/>
              </a:lnSpc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PSC: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The UN does not pass through PSC to its sub-grantees, until this year as now required by UNOCHA.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All INGO and LNGO agencies indicate full pass through of PSC. </a:t>
            </a:r>
          </a:p>
          <a:p>
            <a:pPr marL="285750" marR="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endParaRPr lang="en-US" sz="1800" dirty="0">
              <a:latin typeface="Calibri" panose="020F0502020204030204" pitchFamily="34" charset="0"/>
            </a:endParaRP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Intl Staff:</a:t>
            </a: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International staff costs at the UN range between 5x national staff at the UN, and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 national staff at LNGO subs.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International staff costs at INGOs range between 5x national at INGOs, and are 12x national staff at an LNGO sub.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Calibri" panose="020F0502020204030204" pitchFamily="34" charset="0"/>
              </a:rPr>
              <a:t> </a:t>
            </a:r>
            <a:endParaRPr sz="1800" dirty="0">
              <a:latin typeface="Calibri" panose="020F0502020204030204" pitchFamily="34" charset="0"/>
            </a:endParaRPr>
          </a:p>
          <a:p>
            <a:pPr marL="285750" marR="0" lvl="0" indent="-1841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4" name="Google Shape;224;p12"/>
          <p:cNvCxnSpPr/>
          <p:nvPr/>
        </p:nvCxnSpPr>
        <p:spPr>
          <a:xfrm rot="10800000" flipH="1">
            <a:off x="302500" y="644175"/>
            <a:ext cx="1294606" cy="1155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057363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41440" cy="5143500"/>
            <a:chOff x="0" y="0"/>
            <a:chExt cx="516908" cy="35858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6908" cy="3585882"/>
            </a:xfrm>
            <a:custGeom>
              <a:avLst/>
              <a:gdLst/>
              <a:ahLst/>
              <a:cxnLst/>
              <a:rect l="l" t="t" r="r" b="b"/>
              <a:pathLst>
                <a:path w="516908" h="3585882">
                  <a:moveTo>
                    <a:pt x="0" y="0"/>
                  </a:moveTo>
                  <a:lnTo>
                    <a:pt x="516908" y="0"/>
                  </a:lnTo>
                  <a:lnTo>
                    <a:pt x="516908" y="3585882"/>
                  </a:lnTo>
                  <a:lnTo>
                    <a:pt x="0" y="3585882"/>
                  </a:lnTo>
                  <a:close/>
                </a:path>
              </a:pathLst>
            </a:custGeom>
            <a:solidFill>
              <a:srgbClr val="EAB14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16908" cy="361445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995"/>
                </a:lnSpc>
              </a:pPr>
              <a:endParaRPr sz="700"/>
            </a:p>
          </p:txBody>
        </p:sp>
      </p:grpSp>
      <p:sp>
        <p:nvSpPr>
          <p:cNvPr id="5" name="TextBox 5"/>
          <p:cNvSpPr txBox="1"/>
          <p:nvPr/>
        </p:nvSpPr>
        <p:spPr>
          <a:xfrm rot="-5400000">
            <a:off x="-1385670" y="2885179"/>
            <a:ext cx="3541354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4"/>
              </a:lnSpc>
            </a:pPr>
            <a:r>
              <a:rPr lang="en-US" sz="216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CASE STUDY : NIGERIA</a:t>
            </a:r>
          </a:p>
        </p:txBody>
      </p:sp>
      <p:sp>
        <p:nvSpPr>
          <p:cNvPr id="6" name="Freeform 6"/>
          <p:cNvSpPr/>
          <p:nvPr/>
        </p:nvSpPr>
        <p:spPr>
          <a:xfrm>
            <a:off x="118225" y="358773"/>
            <a:ext cx="571285" cy="459640"/>
          </a:xfrm>
          <a:custGeom>
            <a:avLst/>
            <a:gdLst/>
            <a:ahLst/>
            <a:cxnLst/>
            <a:rect l="l" t="t" r="r" b="b"/>
            <a:pathLst>
              <a:path w="1142570" h="919279">
                <a:moveTo>
                  <a:pt x="0" y="0"/>
                </a:moveTo>
                <a:lnTo>
                  <a:pt x="1142569" y="0"/>
                </a:lnTo>
                <a:lnTo>
                  <a:pt x="1142569" y="919279"/>
                </a:lnTo>
                <a:lnTo>
                  <a:pt x="0" y="9192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870136" y="2012420"/>
            <a:ext cx="5870404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6"/>
              </a:lnSpc>
            </a:pPr>
            <a:r>
              <a:rPr lang="en-US" sz="4429" b="1" i="1" dirty="0">
                <a:solidFill>
                  <a:srgbClr val="EAB149"/>
                </a:solidFill>
                <a:latin typeface="Montserrat Black" pitchFamily="2" charset="77"/>
                <a:ea typeface="Montserrat Heavy Italics"/>
                <a:cs typeface="Montserrat Heavy Italics"/>
                <a:sym typeface="Montserrat Heavy Italics"/>
              </a:rPr>
              <a:t>Cost-Efficiency Analysis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 txBox="1"/>
          <p:nvPr/>
        </p:nvSpPr>
        <p:spPr>
          <a:xfrm>
            <a:off x="181723" y="152400"/>
            <a:ext cx="4666724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Methodology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181723" y="800956"/>
            <a:ext cx="8558241" cy="419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0000"/>
              </a:lnSpc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Staff Costs</a:t>
            </a:r>
            <a:r>
              <a:rPr lang="en-US" sz="1800" dirty="0">
                <a:latin typeface="Calibri" panose="020F0502020204030204" pitchFamily="34" charset="0"/>
              </a:rPr>
              <a:t>:</a:t>
            </a:r>
          </a:p>
          <a:p>
            <a:pPr marL="342900" lvl="4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Total staff costs tagged according to Intl/Natl staff. </a:t>
            </a:r>
          </a:p>
          <a:p>
            <a:pPr marL="342900" lvl="1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Excluded staff costs for lower paid jobs to compare like with like (reviewed all job titles at Intl for keywords – e.g. Manager, Specialist, Lead – and tagged the same in Natl to exclude jobs like drivers and security guards). </a:t>
            </a:r>
          </a:p>
          <a:p>
            <a:pPr marL="342900" lvl="1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Calculated average monthly salary for different job types (presented above), used to calculate what the savings would be if jobs were moved from Intl to Natl. </a:t>
            </a:r>
          </a:p>
          <a:p>
            <a:pPr lvl="1">
              <a:lnSpc>
                <a:spcPct val="110000"/>
              </a:lnSpc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PSC</a:t>
            </a:r>
            <a:r>
              <a:rPr lang="en-US" sz="1800" dirty="0">
                <a:latin typeface="Calibri" panose="020F0502020204030204" pitchFamily="34" charset="0"/>
              </a:rPr>
              <a:t>:</a:t>
            </a:r>
          </a:p>
          <a:p>
            <a:pPr marL="342900" lvl="1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Adjust PSC according to World Bank PPP for Nigeria at 0.36. </a:t>
            </a:r>
          </a:p>
          <a:p>
            <a:pPr lvl="1">
              <a:lnSpc>
                <a:spcPct val="110000"/>
              </a:lnSpc>
              <a:buSzPts val="1800"/>
            </a:pPr>
            <a:r>
              <a:rPr lang="en-US" sz="1800" b="1" dirty="0">
                <a:latin typeface="Calibri" panose="020F0502020204030204" pitchFamily="34" charset="0"/>
              </a:rPr>
              <a:t>HQ Overheads</a:t>
            </a:r>
            <a:r>
              <a:rPr lang="en-US" sz="1800" dirty="0">
                <a:latin typeface="Calibri" panose="020F0502020204030204" pitchFamily="34" charset="0"/>
              </a:rPr>
              <a:t>:</a:t>
            </a:r>
          </a:p>
          <a:p>
            <a:pPr marL="285750" lvl="1" indent="-285750">
              <a:lnSpc>
                <a:spcPct val="110000"/>
              </a:lnSpc>
              <a:buSzPts val="1800"/>
              <a:buFontTx/>
              <a:buChar char="-"/>
            </a:pPr>
            <a:r>
              <a:rPr lang="en-US" sz="1800" dirty="0">
                <a:latin typeface="Calibri" panose="020F0502020204030204" pitchFamily="34" charset="0"/>
              </a:rPr>
              <a:t>11.4% at UN; 13% at INGOs</a:t>
            </a:r>
          </a:p>
          <a:p>
            <a:pPr marL="285750" lvl="1" indent="-285750">
              <a:lnSpc>
                <a:spcPct val="110000"/>
              </a:lnSpc>
              <a:buSzPts val="1800"/>
              <a:buFontTx/>
              <a:buChar char="-"/>
            </a:pPr>
            <a:r>
              <a:rPr lang="en-US" sz="1800" dirty="0">
                <a:latin typeface="Calibri" panose="020F0502020204030204" pitchFamily="34" charset="0"/>
              </a:rPr>
              <a:t>Split proportionally between Staff Costs and Overheads based on global data</a:t>
            </a:r>
          </a:p>
          <a:p>
            <a:pPr marL="285750" lvl="1" indent="-285750">
              <a:lnSpc>
                <a:spcPct val="110000"/>
              </a:lnSpc>
              <a:buSzPts val="1800"/>
              <a:buFontTx/>
              <a:buChar char="-"/>
            </a:pPr>
            <a:r>
              <a:rPr lang="en-US" sz="1800" dirty="0">
                <a:latin typeface="Calibri" panose="020F0502020204030204" pitchFamily="34" charset="0"/>
              </a:rPr>
              <a:t>Adjusted using same methodology as above</a:t>
            </a:r>
          </a:p>
          <a:p>
            <a:pPr marL="285750" lvl="1" indent="-285750">
              <a:lnSpc>
                <a:spcPct val="110000"/>
              </a:lnSpc>
              <a:buSzPts val="1800"/>
              <a:buFontTx/>
              <a:buChar char="-"/>
            </a:pPr>
            <a:endParaRPr lang="en-US" sz="1600" b="1" dirty="0">
              <a:solidFill>
                <a:srgbClr val="434343"/>
              </a:solidFill>
            </a:endParaRPr>
          </a:p>
          <a:p>
            <a:pPr marL="342900" lvl="3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endParaRPr sz="1600" b="0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4" name="Google Shape;224;p12"/>
          <p:cNvCxnSpPr/>
          <p:nvPr/>
        </p:nvCxnSpPr>
        <p:spPr>
          <a:xfrm rot="10800000" flipH="1">
            <a:off x="302500" y="644175"/>
            <a:ext cx="1294606" cy="1155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45577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48247" y="1699852"/>
            <a:ext cx="589846" cy="279440"/>
          </a:xfrm>
          <a:custGeom>
            <a:avLst/>
            <a:gdLst/>
            <a:ahLst/>
            <a:cxnLst/>
            <a:rect l="l" t="t" r="r" b="b"/>
            <a:pathLst>
              <a:path w="1179692" h="558879">
                <a:moveTo>
                  <a:pt x="0" y="0"/>
                </a:moveTo>
                <a:lnTo>
                  <a:pt x="1179692" y="0"/>
                </a:lnTo>
                <a:lnTo>
                  <a:pt x="1179692" y="558880"/>
                </a:lnTo>
                <a:lnTo>
                  <a:pt x="0" y="5588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700000">
            <a:off x="6271172" y="1756259"/>
            <a:ext cx="589846" cy="279440"/>
          </a:xfrm>
          <a:custGeom>
            <a:avLst/>
            <a:gdLst/>
            <a:ahLst/>
            <a:cxnLst/>
            <a:rect l="l" t="t" r="r" b="b"/>
            <a:pathLst>
              <a:path w="1179692" h="558879">
                <a:moveTo>
                  <a:pt x="0" y="0"/>
                </a:moveTo>
                <a:lnTo>
                  <a:pt x="1179692" y="0"/>
                </a:lnTo>
                <a:lnTo>
                  <a:pt x="1179692" y="558879"/>
                </a:lnTo>
                <a:lnTo>
                  <a:pt x="0" y="558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2763241" y="4076513"/>
            <a:ext cx="589846" cy="279440"/>
          </a:xfrm>
          <a:custGeom>
            <a:avLst/>
            <a:gdLst/>
            <a:ahLst/>
            <a:cxnLst/>
            <a:rect l="l" t="t" r="r" b="b"/>
            <a:pathLst>
              <a:path w="1179692" h="558879">
                <a:moveTo>
                  <a:pt x="0" y="0"/>
                </a:moveTo>
                <a:lnTo>
                  <a:pt x="1179693" y="0"/>
                </a:lnTo>
                <a:lnTo>
                  <a:pt x="1179693" y="558879"/>
                </a:lnTo>
                <a:lnTo>
                  <a:pt x="0" y="558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2700000">
            <a:off x="6271172" y="3734897"/>
            <a:ext cx="589846" cy="279440"/>
          </a:xfrm>
          <a:custGeom>
            <a:avLst/>
            <a:gdLst/>
            <a:ahLst/>
            <a:cxnLst/>
            <a:rect l="l" t="t" r="r" b="b"/>
            <a:pathLst>
              <a:path w="1179692" h="558879">
                <a:moveTo>
                  <a:pt x="0" y="0"/>
                </a:moveTo>
                <a:lnTo>
                  <a:pt x="1179692" y="0"/>
                </a:lnTo>
                <a:lnTo>
                  <a:pt x="1179692" y="558879"/>
                </a:lnTo>
                <a:lnTo>
                  <a:pt x="0" y="558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09" y="2475568"/>
            <a:ext cx="2727342" cy="274791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4298" y="1976789"/>
            <a:ext cx="2718335" cy="146142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10800000">
            <a:off x="6524298" y="2371127"/>
            <a:ext cx="2718335" cy="1461427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515107" y="1136626"/>
            <a:ext cx="1056127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0"/>
              </a:lnSpc>
            </a:pPr>
            <a:r>
              <a:rPr lang="en-US" sz="1600" b="1" i="1" dirty="0"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Convert to local rates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3" y="191869"/>
            <a:ext cx="2727342" cy="2747914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530101" y="3525644"/>
            <a:ext cx="1056127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0"/>
              </a:lnSpc>
            </a:pPr>
            <a:r>
              <a:rPr lang="en-US" sz="1600" b="1" i="1" dirty="0"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Convert to local rates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8727" y="1386855"/>
            <a:ext cx="1893415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0"/>
              </a:lnSpc>
            </a:pPr>
            <a:r>
              <a:rPr lang="en-US" sz="1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Total UN Funding</a:t>
            </a:r>
          </a:p>
          <a:p>
            <a:pPr algn="ctr">
              <a:lnSpc>
                <a:spcPts val="1760"/>
              </a:lnSpc>
            </a:pPr>
            <a:r>
              <a:rPr lang="en-US" sz="1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(6 Funded Projects) </a:t>
            </a:r>
          </a:p>
          <a:p>
            <a:pPr algn="ctr">
              <a:lnSpc>
                <a:spcPts val="1332"/>
              </a:lnSpc>
            </a:pPr>
            <a:endParaRPr lang="en-US" sz="16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2310"/>
              </a:lnSpc>
            </a:pPr>
            <a:r>
              <a:rPr lang="en-US" sz="21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$3.3 million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2546" y="821552"/>
            <a:ext cx="2485778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0"/>
              </a:lnSpc>
            </a:pPr>
            <a:r>
              <a:rPr lang="en-US" sz="15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Staff &amp; Overheads $875k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8502" y="3818048"/>
            <a:ext cx="2231611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0"/>
              </a:lnSpc>
            </a:pPr>
            <a:r>
              <a:rPr lang="en-US" sz="16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Total INGO Funding</a:t>
            </a:r>
          </a:p>
          <a:p>
            <a:pPr algn="ctr">
              <a:lnSpc>
                <a:spcPts val="1760"/>
              </a:lnSpc>
            </a:pPr>
            <a:r>
              <a:rPr lang="en-US" sz="16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(5 Funded Projects) </a:t>
            </a:r>
          </a:p>
          <a:p>
            <a:pPr algn="ctr">
              <a:lnSpc>
                <a:spcPts val="1332"/>
              </a:lnSpc>
            </a:pPr>
            <a:endParaRPr lang="en-US" sz="160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2310"/>
              </a:lnSpc>
            </a:pPr>
            <a:r>
              <a:rPr lang="en-US" sz="21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$3.1 million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546" y="3343040"/>
            <a:ext cx="2485778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0"/>
              </a:lnSpc>
            </a:pPr>
            <a:r>
              <a:rPr lang="en-US" sz="15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Staff &amp; Overheads $1.1 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75912" y="2600717"/>
            <a:ext cx="2215106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21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18.9%</a:t>
            </a:r>
          </a:p>
          <a:p>
            <a:pPr algn="ctr">
              <a:lnSpc>
                <a:spcPts val="2310"/>
              </a:lnSpc>
            </a:pPr>
            <a:r>
              <a:rPr lang="en-US" sz="21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cost efficiencies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63134" y="2766561"/>
            <a:ext cx="2721279" cy="2454702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3596275" y="3782549"/>
            <a:ext cx="2258866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2000" b="1" dirty="0">
                <a:solidFill>
                  <a:srgbClr val="412F95"/>
                </a:solidFill>
                <a:latin typeface="Calibri" panose="020F0502020204030204" pitchFamily="34" charset="0"/>
                <a:ea typeface="Calibri (MS) Bold"/>
                <a:cs typeface="Calibri" panose="020F0502020204030204" pitchFamily="34" charset="0"/>
                <a:sym typeface="Calibri (MS) Bold"/>
              </a:rPr>
              <a:t>Savings of $515,678</a:t>
            </a:r>
          </a:p>
          <a:p>
            <a:pPr algn="ctr">
              <a:lnSpc>
                <a:spcPts val="1430"/>
              </a:lnSpc>
            </a:pPr>
            <a:r>
              <a:rPr lang="en-US" sz="1300" dirty="0">
                <a:solidFill>
                  <a:srgbClr val="412F9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(48% of Total Staff Costs &amp; Overheads)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59455" y="468219"/>
            <a:ext cx="2721279" cy="2444634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3612541" y="1420068"/>
            <a:ext cx="2215106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2000" b="1" dirty="0">
                <a:solidFill>
                  <a:srgbClr val="412F9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Savings of $690,753</a:t>
            </a:r>
          </a:p>
          <a:p>
            <a:pPr algn="ctr">
              <a:lnSpc>
                <a:spcPts val="1430"/>
              </a:lnSpc>
            </a:pPr>
            <a:r>
              <a:rPr lang="en-US" sz="1300" dirty="0">
                <a:solidFill>
                  <a:srgbClr val="412F9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(79% of Total Staff Costs &amp; Overheads)</a:t>
            </a:r>
          </a:p>
        </p:txBody>
      </p:sp>
      <p:sp>
        <p:nvSpPr>
          <p:cNvPr id="21" name="Google Shape;224;g211ea2a6468_0_2">
            <a:extLst>
              <a:ext uri="{FF2B5EF4-FFF2-40B4-BE49-F238E27FC236}">
                <a16:creationId xmlns:a16="http://schemas.microsoft.com/office/drawing/2014/main" id="{3F3C9008-0CA8-5BBB-6C1C-F39832C12402}"/>
              </a:ext>
            </a:extLst>
          </p:cNvPr>
          <p:cNvSpPr txBox="1"/>
          <p:nvPr/>
        </p:nvSpPr>
        <p:spPr>
          <a:xfrm>
            <a:off x="396413" y="-51250"/>
            <a:ext cx="8092679" cy="616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none" strike="noStrike" cap="none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Black" pitchFamily="2" charset="77"/>
                <a:ea typeface="Calibri"/>
                <a:cs typeface="Calibri"/>
                <a:sym typeface="Calibri"/>
              </a:rPr>
              <a:t>Equitably Shifting Funding to Local Intermediaries</a:t>
            </a:r>
            <a:endParaRPr sz="1800" b="1" u="none" strike="noStrike" cap="none" dirty="0">
              <a:solidFill>
                <a:schemeClr val="tx1">
                  <a:lumMod val="50000"/>
                  <a:lumOff val="50000"/>
                </a:schemeClr>
              </a:solidFill>
              <a:latin typeface="Montserrat Black" pitchFamily="2" charset="77"/>
              <a:sym typeface="Arial"/>
            </a:endParaRPr>
          </a:p>
        </p:txBody>
      </p:sp>
      <p:cxnSp>
        <p:nvCxnSpPr>
          <p:cNvPr id="22" name="Google Shape;225;g211ea2a6468_0_2">
            <a:extLst>
              <a:ext uri="{FF2B5EF4-FFF2-40B4-BE49-F238E27FC236}">
                <a16:creationId xmlns:a16="http://schemas.microsoft.com/office/drawing/2014/main" id="{7D4F3541-A220-4CCA-33BD-4688AD7BECFE}"/>
              </a:ext>
            </a:extLst>
          </p:cNvPr>
          <p:cNvCxnSpPr>
            <a:cxnSpLocks/>
          </p:cNvCxnSpPr>
          <p:nvPr/>
        </p:nvCxnSpPr>
        <p:spPr>
          <a:xfrm>
            <a:off x="418727" y="407022"/>
            <a:ext cx="6454708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137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8"/>
          <p:cNvSpPr txBox="1"/>
          <p:nvPr/>
        </p:nvSpPr>
        <p:spPr>
          <a:xfrm>
            <a:off x="181723" y="152400"/>
            <a:ext cx="6254588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Total CBPF Funding 2023</a:t>
            </a:r>
            <a:endParaRPr sz="2300" b="0" i="0" u="none" strike="noStrike" cap="none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6" name="Google Shape;226;p48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48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8"/>
          <p:cNvSpPr txBox="1"/>
          <p:nvPr/>
        </p:nvSpPr>
        <p:spPr>
          <a:xfrm>
            <a:off x="181725" y="955950"/>
            <a:ext cx="5051100" cy="3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∙"/>
            </a:pPr>
            <a:r>
              <a:rPr lang="en-US" sz="2000" b="1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Total Cost Efficiencies estimated at 18.9%</a:t>
            </a:r>
            <a:endParaRPr b="1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∙"/>
            </a:pPr>
            <a:r>
              <a:rPr lang="en-US" sz="2000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The CBPF already deployed 36% of its funds to local actors in 2022, and has realized estimated cost efficiencies of $1.6m on $9.0m of funding.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i="0" u="none" strike="noStrike" cap="none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∙"/>
            </a:pPr>
            <a:r>
              <a:rPr lang="en-US" sz="2000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If 25% of remaining international funds in the CBPF in 2023 were shifted to local actors, additional cost efficiencies would be $467k.</a:t>
            </a:r>
          </a:p>
        </p:txBody>
      </p:sp>
      <p:cxnSp>
        <p:nvCxnSpPr>
          <p:cNvPr id="229" name="Google Shape;229;p48"/>
          <p:cNvCxnSpPr/>
          <p:nvPr/>
        </p:nvCxnSpPr>
        <p:spPr>
          <a:xfrm>
            <a:off x="382772" y="655725"/>
            <a:ext cx="3412028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1764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" name="TextBox 3">
            <a:extLst>
              <a:ext uri="{FF2B5EF4-FFF2-40B4-BE49-F238E27FC236}">
                <a16:creationId xmlns:a16="http://schemas.microsoft.com/office/drawing/2014/main" id="{38A679BD-A20A-7757-4508-A174E623F043}"/>
              </a:ext>
            </a:extLst>
          </p:cNvPr>
          <p:cNvSpPr txBox="1"/>
          <p:nvPr/>
        </p:nvSpPr>
        <p:spPr>
          <a:xfrm>
            <a:off x="6786737" y="1950399"/>
            <a:ext cx="1530470" cy="477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1600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INGO: $9,622,723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6825C2F7-7026-9442-EC9A-9D5A0DC07734}"/>
              </a:ext>
            </a:extLst>
          </p:cNvPr>
          <p:cNvSpPr txBox="1"/>
          <p:nvPr/>
        </p:nvSpPr>
        <p:spPr>
          <a:xfrm>
            <a:off x="5224352" y="3063395"/>
            <a:ext cx="2423917" cy="477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1600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NNGO: $8,989,627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AA352E68-40DE-3DD8-1D7E-FB213959030A}"/>
              </a:ext>
            </a:extLst>
          </p:cNvPr>
          <p:cNvSpPr txBox="1"/>
          <p:nvPr/>
        </p:nvSpPr>
        <p:spPr>
          <a:xfrm>
            <a:off x="4904656" y="1943602"/>
            <a:ext cx="2125500" cy="484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1600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UN: $6,098,470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7AB4D8-E046-3B89-9D7F-279E03125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233" y="529689"/>
            <a:ext cx="3714042" cy="40289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4" name="Google Shape;624;g2b9e6d9e964_0_0"/>
          <p:cNvCxnSpPr/>
          <p:nvPr/>
        </p:nvCxnSpPr>
        <p:spPr>
          <a:xfrm>
            <a:off x="530036" y="654157"/>
            <a:ext cx="4293450" cy="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176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25" name="Google Shape;625;g2b9e6d9e964_0_0"/>
          <p:cNvSpPr txBox="1"/>
          <p:nvPr/>
        </p:nvSpPr>
        <p:spPr>
          <a:xfrm>
            <a:off x="460866" y="-70403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Total Humanitarian Response Funding 2023</a:t>
            </a:r>
          </a:p>
        </p:txBody>
      </p:sp>
      <p:sp>
        <p:nvSpPr>
          <p:cNvPr id="635" name="Google Shape;635;g2b9e6d9e964_0_0"/>
          <p:cNvSpPr txBox="1"/>
          <p:nvPr/>
        </p:nvSpPr>
        <p:spPr>
          <a:xfrm>
            <a:off x="539044" y="900750"/>
            <a:ext cx="8267400" cy="140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10000"/>
              </a:lnSpc>
              <a:buSzPts val="1800"/>
            </a:pPr>
            <a:r>
              <a:rPr lang="en-US" sz="1600" b="1" dirty="0">
                <a:solidFill>
                  <a:srgbClr val="E1582A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  </a:ext>
                </a:extLst>
              </a:rPr>
              <a:t>The analysis finds that local intermediaries could deliver programming that is 18.9% more cost efficient than international intermediaries.</a:t>
            </a:r>
            <a:r>
              <a:rPr lang="en-US" sz="1600" dirty="0">
                <a:solidFill>
                  <a:srgbClr val="080808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4"/>
                  </a:ext>
                </a:extLst>
              </a:rPr>
              <a:t> </a:t>
            </a:r>
            <a:r>
              <a:rPr lang="en-US" sz="1600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ea typeface="Arial"/>
                <a:cs typeface="Arial"/>
                <a:sym typeface="Arial"/>
              </a:rPr>
              <a:t>Funding to Nigeria in 2023 totaled $</a:t>
            </a:r>
            <a:r>
              <a:rPr lang="en-US" sz="1600" dirty="0">
                <a:solidFill>
                  <a:srgbClr val="434343"/>
                </a:solidFill>
                <a:latin typeface="Calibri" panose="020F0502020204030204" pitchFamily="34" charset="0"/>
              </a:rPr>
              <a:t>645</a:t>
            </a:r>
            <a:r>
              <a:rPr lang="en-US" sz="1600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ea typeface="Arial"/>
                <a:cs typeface="Arial"/>
                <a:sym typeface="Arial"/>
              </a:rPr>
              <a:t> million. </a:t>
            </a:r>
            <a:r>
              <a:rPr lang="en-US" sz="1600" dirty="0">
                <a:solidFill>
                  <a:srgbClr val="434343"/>
                </a:solidFill>
                <a:latin typeface="Calibri" panose="020F0502020204030204" pitchFamily="34" charset="0"/>
              </a:rPr>
              <a:t>If 25% of funds had been deployed to local actors, total cost efficiencies would be estimated </a:t>
            </a:r>
            <a:r>
              <a:rPr lang="en-US" sz="1600" b="1" dirty="0">
                <a:solidFill>
                  <a:srgbClr val="434343"/>
                </a:solidFill>
                <a:latin typeface="Calibri" panose="020F0502020204030204" pitchFamily="34" charset="0"/>
              </a:rPr>
              <a:t>at $30.4m in a single year.  </a:t>
            </a:r>
            <a:endParaRPr lang="en-US" sz="1600" b="1" i="0" u="none" strike="noStrike" cap="none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10000"/>
              </a:lnSpc>
              <a:buSzPts val="2000"/>
            </a:pPr>
            <a:endParaRPr sz="1500" dirty="0">
              <a:solidFill>
                <a:srgbClr val="0808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517;g2c5a054f8f7_0_15">
            <a:extLst>
              <a:ext uri="{FF2B5EF4-FFF2-40B4-BE49-F238E27FC236}">
                <a16:creationId xmlns:a16="http://schemas.microsoft.com/office/drawing/2014/main" id="{A965F657-0441-F198-4B85-16F8F8E7CF23}"/>
              </a:ext>
            </a:extLst>
          </p:cNvPr>
          <p:cNvSpPr/>
          <p:nvPr/>
        </p:nvSpPr>
        <p:spPr>
          <a:xfrm>
            <a:off x="3366531" y="2691362"/>
            <a:ext cx="2385225" cy="11238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1400"/>
            </a:pPr>
            <a:endParaRPr sz="10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518;g2c5a054f8f7_0_15">
            <a:extLst>
              <a:ext uri="{FF2B5EF4-FFF2-40B4-BE49-F238E27FC236}">
                <a16:creationId xmlns:a16="http://schemas.microsoft.com/office/drawing/2014/main" id="{1580E491-DC47-4229-9D17-B277C566D22D}"/>
              </a:ext>
            </a:extLst>
          </p:cNvPr>
          <p:cNvSpPr/>
          <p:nvPr/>
        </p:nvSpPr>
        <p:spPr>
          <a:xfrm>
            <a:off x="5751756" y="2848524"/>
            <a:ext cx="2513925" cy="80955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SzPts val="1400"/>
            </a:pPr>
            <a:endParaRPr sz="1050"/>
          </a:p>
        </p:txBody>
      </p:sp>
      <p:sp>
        <p:nvSpPr>
          <p:cNvPr id="5" name="Google Shape;519;g2c5a054f8f7_0_15">
            <a:extLst>
              <a:ext uri="{FF2B5EF4-FFF2-40B4-BE49-F238E27FC236}">
                <a16:creationId xmlns:a16="http://schemas.microsoft.com/office/drawing/2014/main" id="{512ED8BE-D819-A841-914E-964F63E597B0}"/>
              </a:ext>
            </a:extLst>
          </p:cNvPr>
          <p:cNvSpPr txBox="1"/>
          <p:nvPr/>
        </p:nvSpPr>
        <p:spPr>
          <a:xfrm>
            <a:off x="5751800" y="2953140"/>
            <a:ext cx="2513925" cy="60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>
              <a:buSzPts val="2200"/>
            </a:pPr>
            <a:r>
              <a:rPr lang="en-US" sz="1875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$30.4m</a:t>
            </a:r>
            <a:endParaRPr sz="1875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SzPts val="2200"/>
            </a:pPr>
            <a:r>
              <a:rPr lang="en-US" sz="1125" i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cost efficiencies</a:t>
            </a:r>
            <a:endParaRPr sz="1125" i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520;g2c5a054f8f7_0_15">
            <a:extLst>
              <a:ext uri="{FF2B5EF4-FFF2-40B4-BE49-F238E27FC236}">
                <a16:creationId xmlns:a16="http://schemas.microsoft.com/office/drawing/2014/main" id="{6B7148AF-3D71-BEF2-5B2C-626C87E6F32C}"/>
              </a:ext>
            </a:extLst>
          </p:cNvPr>
          <p:cNvSpPr txBox="1"/>
          <p:nvPr/>
        </p:nvSpPr>
        <p:spPr>
          <a:xfrm>
            <a:off x="3473100" y="2951385"/>
            <a:ext cx="2197800" cy="57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SzPts val="2200"/>
            </a:pPr>
            <a:r>
              <a:rPr lang="en-US" sz="17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25% ($161 million</a:t>
            </a:r>
            <a:r>
              <a:rPr lang="en-US" sz="187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7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97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amount redeployed to local actors</a:t>
            </a:r>
            <a:endParaRPr sz="97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521;g2c5a054f8f7_0_15">
            <a:extLst>
              <a:ext uri="{FF2B5EF4-FFF2-40B4-BE49-F238E27FC236}">
                <a16:creationId xmlns:a16="http://schemas.microsoft.com/office/drawing/2014/main" id="{39D2DA62-BAC1-AF98-7EC9-6F7F1137E35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6473"/>
          <a:stretch/>
        </p:blipFill>
        <p:spPr>
          <a:xfrm rot="10800000">
            <a:off x="719847" y="2607661"/>
            <a:ext cx="2646693" cy="13076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522;g2c5a054f8f7_0_15">
            <a:extLst>
              <a:ext uri="{FF2B5EF4-FFF2-40B4-BE49-F238E27FC236}">
                <a16:creationId xmlns:a16="http://schemas.microsoft.com/office/drawing/2014/main" id="{E10F8368-E72B-6B01-7714-DF88C7A02062}"/>
              </a:ext>
            </a:extLst>
          </p:cNvPr>
          <p:cNvSpPr txBox="1"/>
          <p:nvPr/>
        </p:nvSpPr>
        <p:spPr>
          <a:xfrm>
            <a:off x="887598" y="2821021"/>
            <a:ext cx="2385225" cy="934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>
              <a:buSzPts val="2200"/>
            </a:pPr>
            <a:r>
              <a:rPr lang="en-US" sz="1725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Humanitarian Response Funding</a:t>
            </a:r>
            <a:endParaRPr sz="1725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SzPts val="2200"/>
            </a:pPr>
            <a:r>
              <a:rPr lang="en-US" sz="17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$645 million</a:t>
            </a:r>
            <a:endParaRPr sz="17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 txBox="1"/>
          <p:nvPr/>
        </p:nvSpPr>
        <p:spPr>
          <a:xfrm>
            <a:off x="181723" y="152400"/>
            <a:ext cx="4666724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Key Takeaways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181723" y="800956"/>
            <a:ext cx="8558241" cy="419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b="1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ea typeface="Arial"/>
                <a:cs typeface="Arial"/>
                <a:sym typeface="Arial"/>
              </a:rPr>
              <a:t>Local partners can deliver funding 18.9% more cost efficiently than international actors.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b="1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ea typeface="Arial"/>
                <a:cs typeface="Arial"/>
                <a:sym typeface="Arial"/>
              </a:rPr>
              <a:t>These </a:t>
            </a:r>
            <a:r>
              <a:rPr lang="en-US" sz="1800" b="1" dirty="0">
                <a:solidFill>
                  <a:srgbClr val="434343"/>
                </a:solidFill>
                <a:latin typeface="Calibri" panose="020F0502020204030204" pitchFamily="34" charset="0"/>
              </a:rPr>
              <a:t>savings are most pronounced at UN: </a:t>
            </a:r>
            <a:r>
              <a:rPr lang="en-US" sz="1800" b="0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ea typeface="Arial"/>
                <a:cs typeface="Arial"/>
                <a:sym typeface="Arial"/>
              </a:rPr>
              <a:t>Local partners can deliver funding 79% more cost efficiently than the UN, and </a:t>
            </a: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</a:rPr>
              <a:t>48</a:t>
            </a:r>
            <a:r>
              <a:rPr lang="en-US" sz="1800" b="0" i="0" u="none" strike="noStrike" cap="none" dirty="0">
                <a:solidFill>
                  <a:srgbClr val="434343"/>
                </a:solidFill>
                <a:latin typeface="Calibri" panose="020F0502020204030204" pitchFamily="34" charset="0"/>
                <a:ea typeface="Arial"/>
                <a:cs typeface="Arial"/>
                <a:sym typeface="Arial"/>
              </a:rPr>
              <a:t>% more cost efficiently than INGOs.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</a:rPr>
              <a:t>A key finding from the analysis is the </a:t>
            </a:r>
            <a:r>
              <a:rPr lang="en-US" sz="1800" b="1" dirty="0">
                <a:solidFill>
                  <a:srgbClr val="434343"/>
                </a:solidFill>
                <a:latin typeface="Calibri" panose="020F0502020204030204" pitchFamily="34" charset="0"/>
              </a:rPr>
              <a:t>recommendation that all UN agencies are required to pass through PSC in full to sub-grantees</a:t>
            </a: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</a:rPr>
              <a:t>.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b="1" dirty="0">
                <a:solidFill>
                  <a:srgbClr val="434343"/>
                </a:solidFill>
                <a:latin typeface="Calibri" panose="020F0502020204030204" pitchFamily="34" charset="0"/>
              </a:rPr>
              <a:t>The CBPF has already realized significant cost efficiencies by deploying funds to local actors, allowing it to reach more people in need</a:t>
            </a: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</a:rPr>
              <a:t>.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b="1" dirty="0">
                <a:solidFill>
                  <a:srgbClr val="434343"/>
                </a:solidFill>
                <a:latin typeface="Calibri" panose="020F0502020204030204" pitchFamily="34" charset="0"/>
              </a:rPr>
              <a:t>The potential cost efficiencies over the full response – at an estimated $30m with a 25% shift in funding to local actors in a single year – are very significant</a:t>
            </a:r>
            <a:r>
              <a:rPr lang="en-US" sz="1800" dirty="0">
                <a:solidFill>
                  <a:srgbClr val="434343"/>
                </a:solidFill>
                <a:latin typeface="Calibri" panose="020F0502020204030204" pitchFamily="34" charset="0"/>
              </a:rPr>
              <a:t>.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endParaRPr lang="en-US" sz="1800" dirty="0">
              <a:solidFill>
                <a:srgbClr val="434343"/>
              </a:solidFill>
              <a:latin typeface="Calibri" panose="020F0502020204030204" pitchFamily="34" charset="0"/>
            </a:endParaRP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endParaRPr lang="en-US" sz="1800" dirty="0">
              <a:solidFill>
                <a:srgbClr val="434343"/>
              </a:solidFill>
              <a:latin typeface="Calibri" panose="020F0502020204030204" pitchFamily="34" charset="0"/>
            </a:endParaRPr>
          </a:p>
        </p:txBody>
      </p:sp>
      <p:cxnSp>
        <p:nvCxnSpPr>
          <p:cNvPr id="224" name="Google Shape;224;p12"/>
          <p:cNvCxnSpPr/>
          <p:nvPr/>
        </p:nvCxnSpPr>
        <p:spPr>
          <a:xfrm rot="10800000" flipH="1">
            <a:off x="302500" y="644175"/>
            <a:ext cx="1294606" cy="1155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714446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 txBox="1"/>
          <p:nvPr/>
        </p:nvSpPr>
        <p:spPr>
          <a:xfrm>
            <a:off x="181723" y="152400"/>
            <a:ext cx="4666724" cy="80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 dirty="0">
                <a:solidFill>
                  <a:srgbClr val="66666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Recommendations</a:t>
            </a:r>
            <a:endParaRPr sz="2300" b="0" i="0" u="none" strike="noStrike" cap="none" dirty="0">
              <a:solidFill>
                <a:srgbClr val="66666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302500" y="655725"/>
            <a:ext cx="34923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181725" y="803550"/>
            <a:ext cx="2125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181723" y="803549"/>
            <a:ext cx="8558241" cy="40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Donors and international multilaterals such as the UN should establish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full transparency on cost structures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for delivering assistance.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Donors should stipulate/mandate that all UN agencies and INGOs operating in Nigeria are required to </a:t>
            </a:r>
            <a:r>
              <a:rPr lang="en-US" sz="1800" b="1" dirty="0">
                <a:latin typeface="Calibri" panose="020F0502020204030204" pitchFamily="34" charset="0"/>
              </a:rPr>
              <a:t>pass through full overheads </a:t>
            </a:r>
            <a:r>
              <a:rPr lang="en-US" sz="1800" dirty="0">
                <a:latin typeface="Calibri" panose="020F0502020204030204" pitchFamily="34" charset="0"/>
              </a:rPr>
              <a:t>to their Nigerian partners.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Donors should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fund innovation and scale up pooled funds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 a mechanism to shift more funding directly to local actors.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analysis presented here should not be used to support arguments to de-fund the international aid architecture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; rather, the whole response can be made significantly more efficient, effective and sustainable by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engaging in a complementary response.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Identifying, strengthening and building </a:t>
            </a:r>
            <a:r>
              <a:rPr lang="en-US" sz="1800" b="1" dirty="0">
                <a:latin typeface="Calibri" panose="020F0502020204030204" pitchFamily="34" charset="0"/>
              </a:rPr>
              <a:t>local intermediary structures </a:t>
            </a:r>
            <a:r>
              <a:rPr lang="en-US" sz="1800" dirty="0">
                <a:latin typeface="Calibri" panose="020F0502020204030204" pitchFamily="34" charset="0"/>
              </a:rPr>
              <a:t>is key to realizing these gains, and investment in this area is critical. </a:t>
            </a:r>
          </a:p>
          <a:p>
            <a:pPr marL="342900" indent="-342900">
              <a:lnSpc>
                <a:spcPct val="110000"/>
              </a:lnSpc>
              <a:buSzPts val="1800"/>
              <a:buFont typeface="Symbol" pitchFamily="2" charset="2"/>
              <a:buChar char=""/>
            </a:pPr>
            <a:r>
              <a:rPr lang="en-US" sz="1800" dirty="0">
                <a:latin typeface="Calibri" panose="020F0502020204030204" pitchFamily="34" charset="0"/>
              </a:rPr>
              <a:t>Further work to assess the </a:t>
            </a:r>
            <a:r>
              <a:rPr lang="en-US" sz="1800" b="1" dirty="0">
                <a:latin typeface="Calibri" panose="020F0502020204030204" pitchFamily="34" charset="0"/>
              </a:rPr>
              <a:t>benefits of local response </a:t>
            </a:r>
            <a:r>
              <a:rPr lang="en-US" sz="1800" dirty="0">
                <a:latin typeface="Calibri" panose="020F0502020204030204" pitchFamily="34" charset="0"/>
              </a:rPr>
              <a:t>is needed.</a:t>
            </a:r>
          </a:p>
        </p:txBody>
      </p:sp>
      <p:cxnSp>
        <p:nvCxnSpPr>
          <p:cNvPr id="224" name="Google Shape;224;p12"/>
          <p:cNvCxnSpPr/>
          <p:nvPr/>
        </p:nvCxnSpPr>
        <p:spPr>
          <a:xfrm rot="10800000" flipH="1">
            <a:off x="302500" y="644175"/>
            <a:ext cx="1294606" cy="11550"/>
          </a:xfrm>
          <a:prstGeom prst="straightConnector1">
            <a:avLst/>
          </a:prstGeom>
          <a:noFill/>
          <a:ln w="28575" cap="flat" cmpd="sng">
            <a:solidFill>
              <a:srgbClr val="E35928">
                <a:alpha val="72549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451071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21854</TotalTime>
  <Words>1110</Words>
  <Application>Microsoft Macintosh PowerPoint</Application>
  <PresentationFormat>On-screen Show (16:9)</PresentationFormat>
  <Paragraphs>135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Montserrat Heavy</vt:lpstr>
      <vt:lpstr>Arial</vt:lpstr>
      <vt:lpstr>Montserrat Black</vt:lpstr>
      <vt:lpstr>Calibri (MS) Bold</vt:lpstr>
      <vt:lpstr>Calibri</vt:lpstr>
      <vt:lpstr>Calibri (MS)</vt:lpstr>
      <vt:lpstr>Roboto</vt:lpstr>
      <vt:lpstr>Roboto Bold</vt:lpstr>
      <vt:lpstr>Montserrat Bold</vt:lpstr>
      <vt:lpstr>Calibri (MS) Bold Italics</vt:lpstr>
      <vt:lpstr>Symbol</vt:lpstr>
      <vt:lpstr>Office Theme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Sophia Abbasi</cp:lastModifiedBy>
  <cp:revision>41</cp:revision>
  <dcterms:modified xsi:type="dcterms:W3CDTF">2024-09-18T19:04:53Z</dcterms:modified>
</cp:coreProperties>
</file>