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93" r:id="rId5"/>
    <p:sldId id="259" r:id="rId6"/>
    <p:sldId id="270" r:id="rId7"/>
    <p:sldId id="272" r:id="rId8"/>
    <p:sldId id="292" r:id="rId9"/>
    <p:sldId id="276" r:id="rId10"/>
    <p:sldId id="286" r:id="rId11"/>
    <p:sldId id="258" r:id="rId12"/>
    <p:sldId id="282" r:id="rId13"/>
    <p:sldId id="289" r:id="rId14"/>
    <p:sldId id="290" r:id="rId15"/>
    <p:sldId id="288" r:id="rId16"/>
    <p:sldId id="277" r:id="rId17"/>
    <p:sldId id="291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ontserrat Black" pitchFamily="2" charset="77"/>
      <p:bold r:id="rId24"/>
      <p:italic r:id="rId25"/>
      <p:boldItalic r:id="rId26"/>
    </p:embeddedFont>
    <p:embeddedFont>
      <p:font typeface="Montserrat Bold" pitchFamily="2" charset="77"/>
      <p:bold r:id="rId27"/>
      <p:italic r:id="rId28"/>
      <p:boldItalic r:id="rId29"/>
    </p:embeddedFont>
    <p:embeddedFont>
      <p:font typeface="Montserrat Heavy" pitchFamily="2" charset="77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jwel32zoqCIOR5p/MMDB3T5xPvM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D6503-698A-975B-27DA-2F7AA3F9144C}" name="Courtenay Cabot Venton" initials="CC" userId="8d6772a061bea7a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6EC6D7D-6426-4D95-ADE9-94C4766CCF53}">
  <a:tblStyle styleId="{56EC6D7D-6426-4D95-ADE9-94C4766CCF5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39"/>
    <p:restoredTop sz="94674"/>
  </p:normalViewPr>
  <p:slideViewPr>
    <p:cSldViewPr snapToGrid="0">
      <p:cViewPr varScale="1">
        <p:scale>
          <a:sx n="121" d="100"/>
          <a:sy n="121" d="100"/>
        </p:scale>
        <p:origin x="176" y="8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presProps" Target="pres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microsoft.com/office/2018/10/relationships/authors" Target="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5304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5004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9234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5209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726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2511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11ea2a6468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1D1C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g211ea2a646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2b9e6d9e964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0" name="Google Shape;620;g2b9e6d9e9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9153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942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2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200" cy="19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11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1100" cy="19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2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6000" cy="29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200" cy="23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1154400" y="-125700"/>
            <a:ext cx="2263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2366100" y="1085919"/>
            <a:ext cx="29259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270600" y="95319"/>
            <a:ext cx="2925900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0" name="Google Shape;9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8" name="Google Shape;98;p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5" name="Google Shape;105;p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6" name="Google Shape;106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18" name="Google Shape;118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1" name="Google Shape;121;p3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24084" y="4342370"/>
            <a:ext cx="1926703" cy="460962"/>
          </a:xfrm>
          <a:custGeom>
            <a:avLst/>
            <a:gdLst/>
            <a:ahLst/>
            <a:cxnLst/>
            <a:rect l="l" t="t" r="r" b="b"/>
            <a:pathLst>
              <a:path w="3853406" h="921923">
                <a:moveTo>
                  <a:pt x="0" y="0"/>
                </a:moveTo>
                <a:lnTo>
                  <a:pt x="3853405" y="0"/>
                </a:lnTo>
                <a:lnTo>
                  <a:pt x="3853405" y="921923"/>
                </a:lnTo>
                <a:lnTo>
                  <a:pt x="0" y="9219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58060"/>
            <a:ext cx="741440" cy="5201560"/>
            <a:chOff x="0" y="0"/>
            <a:chExt cx="516908" cy="36263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6908" cy="3626360"/>
            </a:xfrm>
            <a:custGeom>
              <a:avLst/>
              <a:gdLst/>
              <a:ahLst/>
              <a:cxnLst/>
              <a:rect l="l" t="t" r="r" b="b"/>
              <a:pathLst>
                <a:path w="516908" h="3626360">
                  <a:moveTo>
                    <a:pt x="0" y="0"/>
                  </a:moveTo>
                  <a:lnTo>
                    <a:pt x="516908" y="0"/>
                  </a:lnTo>
                  <a:lnTo>
                    <a:pt x="516908" y="3626360"/>
                  </a:lnTo>
                  <a:lnTo>
                    <a:pt x="0" y="3626360"/>
                  </a:lnTo>
                  <a:close/>
                </a:path>
              </a:pathLst>
            </a:custGeom>
            <a:solidFill>
              <a:srgbClr val="31859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516908" cy="365493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995"/>
                </a:lnSpc>
              </a:pPr>
              <a:endParaRPr sz="700"/>
            </a:p>
          </p:txBody>
        </p:sp>
      </p:grpSp>
      <p:sp>
        <p:nvSpPr>
          <p:cNvPr id="6" name="Freeform 6"/>
          <p:cNvSpPr/>
          <p:nvPr/>
        </p:nvSpPr>
        <p:spPr>
          <a:xfrm>
            <a:off x="903967" y="631145"/>
            <a:ext cx="3847475" cy="3095569"/>
          </a:xfrm>
          <a:custGeom>
            <a:avLst/>
            <a:gdLst/>
            <a:ahLst/>
            <a:cxnLst/>
            <a:rect l="l" t="t" r="r" b="b"/>
            <a:pathLst>
              <a:path w="7694950" h="6191137">
                <a:moveTo>
                  <a:pt x="0" y="0"/>
                </a:moveTo>
                <a:lnTo>
                  <a:pt x="7694951" y="0"/>
                </a:lnTo>
                <a:lnTo>
                  <a:pt x="7694951" y="6191138"/>
                </a:lnTo>
                <a:lnTo>
                  <a:pt x="0" y="61911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549248" y="4130831"/>
            <a:ext cx="1467382" cy="728800"/>
          </a:xfrm>
          <a:custGeom>
            <a:avLst/>
            <a:gdLst/>
            <a:ahLst/>
            <a:cxnLst/>
            <a:rect l="l" t="t" r="r" b="b"/>
            <a:pathLst>
              <a:path w="2934764" h="1457599">
                <a:moveTo>
                  <a:pt x="0" y="0"/>
                </a:moveTo>
                <a:lnTo>
                  <a:pt x="2934763" y="0"/>
                </a:lnTo>
                <a:lnTo>
                  <a:pt x="2934763" y="1457600"/>
                </a:lnTo>
                <a:lnTo>
                  <a:pt x="0" y="1457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403199" y="3962944"/>
            <a:ext cx="895066" cy="1064574"/>
          </a:xfrm>
          <a:custGeom>
            <a:avLst/>
            <a:gdLst/>
            <a:ahLst/>
            <a:cxnLst/>
            <a:rect l="l" t="t" r="r" b="b"/>
            <a:pathLst>
              <a:path w="1790132" h="2129148">
                <a:moveTo>
                  <a:pt x="0" y="0"/>
                </a:moveTo>
                <a:lnTo>
                  <a:pt x="1790132" y="0"/>
                </a:lnTo>
                <a:lnTo>
                  <a:pt x="1790132" y="2129148"/>
                </a:lnTo>
                <a:lnTo>
                  <a:pt x="0" y="21291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522" r="-9415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053846" y="520329"/>
            <a:ext cx="3674390" cy="2859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99"/>
              </a:lnSpc>
            </a:pPr>
            <a:r>
              <a:rPr lang="en-US" sz="4230" b="1" dirty="0">
                <a:solidFill>
                  <a:srgbClr val="31859C"/>
                </a:solidFill>
                <a:latin typeface="Montserrat Black" pitchFamily="2" charset="77"/>
                <a:ea typeface="Montserrat Heavy"/>
                <a:cs typeface="Montserrat Heavy"/>
                <a:sym typeface="Montserrat Heavy"/>
              </a:rPr>
              <a:t>PASSING </a:t>
            </a:r>
          </a:p>
          <a:p>
            <a:pPr>
              <a:lnSpc>
                <a:spcPts val="4399"/>
              </a:lnSpc>
            </a:pPr>
            <a:r>
              <a:rPr lang="en-US" sz="4230" b="1" dirty="0">
                <a:solidFill>
                  <a:srgbClr val="31859C"/>
                </a:solidFill>
                <a:latin typeface="Montserrat Black" pitchFamily="2" charset="77"/>
                <a:ea typeface="Montserrat Heavy"/>
                <a:cs typeface="Montserrat Heavy"/>
                <a:sym typeface="Montserrat Heavy"/>
              </a:rPr>
              <a:t>THE BUCK</a:t>
            </a:r>
          </a:p>
          <a:p>
            <a:pPr>
              <a:lnSpc>
                <a:spcPts val="2965"/>
              </a:lnSpc>
            </a:pPr>
            <a:endParaRPr lang="en-US" sz="4230" dirty="0">
              <a:solidFill>
                <a:srgbClr val="31859C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>
              <a:lnSpc>
                <a:spcPts val="3492"/>
              </a:lnSpc>
            </a:pPr>
            <a:r>
              <a:rPr lang="en-US" sz="3358" dirty="0">
                <a:latin typeface="Roboto"/>
                <a:ea typeface="Roboto"/>
                <a:cs typeface="Roboto"/>
                <a:sym typeface="Roboto"/>
              </a:rPr>
              <a:t>The Economics of Localizing Aid in Ukraine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53846" y="3389902"/>
            <a:ext cx="3148615" cy="178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4"/>
              </a:lnSpc>
            </a:pPr>
            <a:r>
              <a:rPr lang="en-US" sz="1060" spc="491">
                <a:latin typeface="Roboto"/>
                <a:ea typeface="Roboto"/>
                <a:cs typeface="Roboto"/>
                <a:sym typeface="Roboto"/>
              </a:rPr>
              <a:t>JULY 2024</a:t>
            </a:r>
          </a:p>
        </p:txBody>
      </p:sp>
      <p:sp>
        <p:nvSpPr>
          <p:cNvPr id="11" name="TextBox 11"/>
          <p:cNvSpPr txBox="1"/>
          <p:nvPr/>
        </p:nvSpPr>
        <p:spPr>
          <a:xfrm rot="-5400000">
            <a:off x="-1981130" y="2241366"/>
            <a:ext cx="4803332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0"/>
              </a:lnSpc>
            </a:pPr>
            <a:r>
              <a:rPr lang="en-US" sz="23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CASE STUDY : UKRAINE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"/>
          <p:cNvSpPr txBox="1"/>
          <p:nvPr/>
        </p:nvSpPr>
        <p:spPr>
          <a:xfrm>
            <a:off x="475775" y="212388"/>
            <a:ext cx="7971300" cy="49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Sample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140" name="Google Shape;140;p2"/>
          <p:cNvCxnSpPr/>
          <p:nvPr/>
        </p:nvCxnSpPr>
        <p:spPr>
          <a:xfrm>
            <a:off x="531089" y="654656"/>
            <a:ext cx="1308344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19EDCA2-F873-73B8-743F-7FC142CCE379}"/>
              </a:ext>
            </a:extLst>
          </p:cNvPr>
          <p:cNvSpPr txBox="1"/>
          <p:nvPr/>
        </p:nvSpPr>
        <p:spPr>
          <a:xfrm>
            <a:off x="353297" y="854270"/>
            <a:ext cx="8437406" cy="4444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analysis reviewed 51 projects funded through the CBPF, either directly or as subgrantees. Direct grants equate to $55m, or 30% of total funding to the CBPF in 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2023. </a:t>
            </a:r>
          </a:p>
          <a:p>
            <a:pPr marL="0"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This sample included:</a:t>
            </a: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 UN projects, with 9 LNGO subgrants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; this includes 1 UN project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with an INGO subgrant – this was flagged as an exceptional project and the INGO subgrant data was not included in the analysis, but used for a comparison point. Total value $21.1m, or 51.0% of total CBPF funding to UN. </a:t>
            </a: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 INGO projects, with 15 LNGO subgrants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Total value $11.8m, or 11.4% of total CBPF funding to INGOs.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8 LNGO projects, with 9 LNGO subgrants. Total value $22.1m, or 61.6% of total CBPF funding to local actors.</a:t>
            </a:r>
          </a:p>
          <a:p>
            <a:pPr marL="0"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8060"/>
            <a:ext cx="741440" cy="5201560"/>
            <a:chOff x="0" y="0"/>
            <a:chExt cx="516908" cy="36263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6908" cy="3626360"/>
            </a:xfrm>
            <a:custGeom>
              <a:avLst/>
              <a:gdLst/>
              <a:ahLst/>
              <a:cxnLst/>
              <a:rect l="l" t="t" r="r" b="b"/>
              <a:pathLst>
                <a:path w="516908" h="3626360">
                  <a:moveTo>
                    <a:pt x="0" y="0"/>
                  </a:moveTo>
                  <a:lnTo>
                    <a:pt x="516908" y="0"/>
                  </a:lnTo>
                  <a:lnTo>
                    <a:pt x="516908" y="3626360"/>
                  </a:lnTo>
                  <a:lnTo>
                    <a:pt x="0" y="3626360"/>
                  </a:lnTo>
                  <a:close/>
                </a:path>
              </a:pathLst>
            </a:custGeom>
            <a:solidFill>
              <a:srgbClr val="31859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16908" cy="365493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995"/>
                </a:lnSpc>
              </a:pPr>
              <a:endParaRPr sz="7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18225" y="358773"/>
            <a:ext cx="571285" cy="459640"/>
          </a:xfrm>
          <a:custGeom>
            <a:avLst/>
            <a:gdLst/>
            <a:ahLst/>
            <a:cxnLst/>
            <a:rect l="l" t="t" r="r" b="b"/>
            <a:pathLst>
              <a:path w="1142570" h="919279">
                <a:moveTo>
                  <a:pt x="0" y="0"/>
                </a:moveTo>
                <a:lnTo>
                  <a:pt x="1142569" y="0"/>
                </a:lnTo>
                <a:lnTo>
                  <a:pt x="1142569" y="919279"/>
                </a:lnTo>
                <a:lnTo>
                  <a:pt x="0" y="9192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636798" y="2273894"/>
            <a:ext cx="5870404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6"/>
              </a:lnSpc>
            </a:pPr>
            <a:r>
              <a:rPr lang="en-US" sz="4429" b="1" i="1" dirty="0">
                <a:solidFill>
                  <a:srgbClr val="31859C"/>
                </a:solidFill>
                <a:latin typeface="Montserrat Black" pitchFamily="2" charset="77"/>
                <a:ea typeface="Montserrat Heavy Italics"/>
                <a:cs typeface="Montserrat Heavy Italics"/>
                <a:sym typeface="Montserrat Heavy Italics"/>
              </a:rPr>
              <a:t>Data Analysis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1981130" y="2241366"/>
            <a:ext cx="4803332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0"/>
              </a:lnSpc>
            </a:pPr>
            <a:r>
              <a:rPr lang="en-US" sz="23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CASE STUDY : UKRAINE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/>
        </p:nvSpPr>
        <p:spPr>
          <a:xfrm>
            <a:off x="181723" y="152400"/>
            <a:ext cx="3613077" cy="355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Average Budget by IP</a:t>
            </a:r>
            <a:endParaRPr sz="18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8" name="Google Shape;158;p4"/>
          <p:cNvCxnSpPr/>
          <p:nvPr/>
        </p:nvCxnSpPr>
        <p:spPr>
          <a:xfrm>
            <a:off x="181723" y="628278"/>
            <a:ext cx="3412028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D431103-A401-F8E4-1C69-D1D8CD299D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25" t="23150" r="11466"/>
          <a:stretch/>
        </p:blipFill>
        <p:spPr>
          <a:xfrm>
            <a:off x="398243" y="628278"/>
            <a:ext cx="8347514" cy="4842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4760AC-BF20-31B6-AD6B-5A5A2D23D3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88" t="7551" r="15348" b="87756"/>
          <a:stretch/>
        </p:blipFill>
        <p:spPr>
          <a:xfrm>
            <a:off x="3112807" y="294669"/>
            <a:ext cx="5849470" cy="24067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/>
        </p:nvSpPr>
        <p:spPr>
          <a:xfrm>
            <a:off x="181723" y="152400"/>
            <a:ext cx="4887427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Average Grant Size by IP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8" name="Google Shape;158;p4"/>
          <p:cNvCxnSpPr/>
          <p:nvPr/>
        </p:nvCxnSpPr>
        <p:spPr>
          <a:xfrm>
            <a:off x="382772" y="655725"/>
            <a:ext cx="3412028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59D48D7-0B05-FB49-0A87-DFBC32CFB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23" y="554175"/>
            <a:ext cx="8458727" cy="475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84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/>
        </p:nvSpPr>
        <p:spPr>
          <a:xfrm>
            <a:off x="181723" y="152400"/>
            <a:ext cx="6254588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Monthly Staff Costs by IP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8" name="Google Shape;158;p4"/>
          <p:cNvCxnSpPr/>
          <p:nvPr/>
        </p:nvCxnSpPr>
        <p:spPr>
          <a:xfrm>
            <a:off x="382772" y="655725"/>
            <a:ext cx="3412028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9E6578A-6283-CABF-C82C-2E9B0FA0C2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0" r="5055"/>
          <a:stretch/>
        </p:blipFill>
        <p:spPr>
          <a:xfrm>
            <a:off x="539385" y="655725"/>
            <a:ext cx="7486898" cy="458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97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 txBox="1"/>
          <p:nvPr/>
        </p:nvSpPr>
        <p:spPr>
          <a:xfrm>
            <a:off x="181723" y="152400"/>
            <a:ext cx="7026945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UN Prime and UN Subgrant Comparison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8" name="Google Shape;158;p4"/>
          <p:cNvCxnSpPr/>
          <p:nvPr/>
        </p:nvCxnSpPr>
        <p:spPr>
          <a:xfrm>
            <a:off x="382772" y="655725"/>
            <a:ext cx="3412028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3B3F554-B207-0BD2-47A3-4166D47747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703"/>
          <a:stretch/>
        </p:blipFill>
        <p:spPr>
          <a:xfrm>
            <a:off x="0" y="1064824"/>
            <a:ext cx="9144000" cy="4078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4253C3-F908-38F6-284C-A239F87ECA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30" r="7253" b="89522"/>
          <a:stretch/>
        </p:blipFill>
        <p:spPr>
          <a:xfrm>
            <a:off x="1566042" y="668351"/>
            <a:ext cx="6304778" cy="45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21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 txBox="1"/>
          <p:nvPr/>
        </p:nvSpPr>
        <p:spPr>
          <a:xfrm>
            <a:off x="181723" y="152400"/>
            <a:ext cx="4666724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Key Takeaways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181723" y="800956"/>
            <a:ext cx="8558241" cy="419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Sub-grants: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The cost structure between INGOs and LNGOs, and their respective LNGO subs, is not that different. However, the cost structure between UN and its subs is quite different – the UN spends the majority of its budget on procuring supplies (shelter kits, dignity kits, WASH, </a:t>
            </a:r>
            <a:r>
              <a:rPr lang="en-US" sz="1800" dirty="0" err="1">
                <a:latin typeface="Calibri" panose="020F0502020204030204" pitchFamily="34" charset="0"/>
              </a:rPr>
              <a:t>etc</a:t>
            </a:r>
            <a:r>
              <a:rPr lang="en-US" sz="1800" dirty="0">
                <a:latin typeface="Calibri" panose="020F0502020204030204" pitchFamily="34" charset="0"/>
              </a:rPr>
              <a:t>) and sub-grants to LNGOs for staff. </a:t>
            </a:r>
          </a:p>
          <a:p>
            <a:pPr marL="285750" indent="-285750">
              <a:lnSpc>
                <a:spcPct val="110000"/>
              </a:lnSpc>
              <a:buSzPts val="1800"/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Grant Size: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Average grant size for LNGOs is actually more than INGOs – suggesting that LNGOs are capable of absorbing direct funding.</a:t>
            </a:r>
          </a:p>
          <a:p>
            <a:pPr>
              <a:lnSpc>
                <a:spcPct val="110000"/>
              </a:lnSpc>
              <a:buSzPts val="1800"/>
            </a:pPr>
            <a:endParaRPr lang="en-US" sz="1800" dirty="0">
              <a:latin typeface="Calibri" panose="020F0502020204030204" pitchFamily="34" charset="0"/>
            </a:endParaRPr>
          </a:p>
          <a:p>
            <a:pPr marL="285750" marR="0" lvl="0" indent="-184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4" name="Google Shape;224;p12"/>
          <p:cNvCxnSpPr/>
          <p:nvPr/>
        </p:nvCxnSpPr>
        <p:spPr>
          <a:xfrm rot="10800000" flipH="1">
            <a:off x="302500" y="644175"/>
            <a:ext cx="1294606" cy="1155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78650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 txBox="1"/>
          <p:nvPr/>
        </p:nvSpPr>
        <p:spPr>
          <a:xfrm>
            <a:off x="181723" y="152400"/>
            <a:ext cx="4666724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Key Takeaways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181723" y="800956"/>
            <a:ext cx="8558241" cy="419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PSC: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The UN does not pass through PSC to its sub-grantees. The only exception was where a UN agency was </a:t>
            </a:r>
            <a:r>
              <a:rPr lang="en-US" sz="1800" dirty="0" err="1">
                <a:latin typeface="Calibri" panose="020F0502020204030204" pitchFamily="34" charset="0"/>
              </a:rPr>
              <a:t>subgranting</a:t>
            </a:r>
            <a:r>
              <a:rPr lang="en-US" sz="1800" dirty="0">
                <a:latin typeface="Calibri" panose="020F0502020204030204" pitchFamily="34" charset="0"/>
              </a:rPr>
              <a:t> to an INGO partner, and did pass through PSC. Otherwise, all sub-grantees were local partners with no passthrough.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All INGO agencies, with the exception of one, indicate full pass through of PSC. 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endParaRPr lang="en-US" sz="1800" dirty="0">
              <a:latin typeface="Calibri" panose="020F0502020204030204" pitchFamily="34" charset="0"/>
            </a:endParaRP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Intl Staff:</a:t>
            </a: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International staff costs at the UN range between 5x national staff at the UN, and 17x national staff at LNGO subs.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International staff costs at INGOs range between 2x national at INGOs, and are 8x national staff at an LNGO sub.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</a:rPr>
              <a:t> </a:t>
            </a:r>
            <a:endParaRPr sz="1800" dirty="0">
              <a:latin typeface="Calibri" panose="020F0502020204030204" pitchFamily="34" charset="0"/>
            </a:endParaRPr>
          </a:p>
          <a:p>
            <a:pPr marL="285750" marR="0" lvl="0" indent="-184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4" name="Google Shape;224;p12"/>
          <p:cNvCxnSpPr/>
          <p:nvPr/>
        </p:nvCxnSpPr>
        <p:spPr>
          <a:xfrm rot="10800000" flipH="1">
            <a:off x="302500" y="644175"/>
            <a:ext cx="1294606" cy="1155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057363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8060"/>
            <a:ext cx="741440" cy="5201560"/>
            <a:chOff x="0" y="0"/>
            <a:chExt cx="516908" cy="36263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6908" cy="3626360"/>
            </a:xfrm>
            <a:custGeom>
              <a:avLst/>
              <a:gdLst/>
              <a:ahLst/>
              <a:cxnLst/>
              <a:rect l="l" t="t" r="r" b="b"/>
              <a:pathLst>
                <a:path w="516908" h="3626360">
                  <a:moveTo>
                    <a:pt x="0" y="0"/>
                  </a:moveTo>
                  <a:lnTo>
                    <a:pt x="516908" y="0"/>
                  </a:lnTo>
                  <a:lnTo>
                    <a:pt x="516908" y="3626360"/>
                  </a:lnTo>
                  <a:lnTo>
                    <a:pt x="0" y="3626360"/>
                  </a:lnTo>
                  <a:close/>
                </a:path>
              </a:pathLst>
            </a:custGeom>
            <a:solidFill>
              <a:srgbClr val="31859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16908" cy="365493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995"/>
                </a:lnSpc>
              </a:pPr>
              <a:endParaRPr sz="7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18225" y="358773"/>
            <a:ext cx="571285" cy="459640"/>
          </a:xfrm>
          <a:custGeom>
            <a:avLst/>
            <a:gdLst/>
            <a:ahLst/>
            <a:cxnLst/>
            <a:rect l="l" t="t" r="r" b="b"/>
            <a:pathLst>
              <a:path w="1142570" h="919279">
                <a:moveTo>
                  <a:pt x="0" y="0"/>
                </a:moveTo>
                <a:lnTo>
                  <a:pt x="1142569" y="0"/>
                </a:lnTo>
                <a:lnTo>
                  <a:pt x="1142569" y="919279"/>
                </a:lnTo>
                <a:lnTo>
                  <a:pt x="0" y="9192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636798" y="2076135"/>
            <a:ext cx="5870404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6"/>
              </a:lnSpc>
            </a:pPr>
            <a:r>
              <a:rPr lang="en-US" sz="4429" b="1" i="1" dirty="0">
                <a:solidFill>
                  <a:srgbClr val="31859C"/>
                </a:solidFill>
                <a:latin typeface="Montserrat Black" pitchFamily="2" charset="77"/>
                <a:ea typeface="Montserrat Heavy Italics"/>
                <a:cs typeface="Montserrat Heavy Italics"/>
                <a:sym typeface="Montserrat Heavy Italics"/>
              </a:rPr>
              <a:t>Cost-Efficiency Analysis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1981130" y="2241366"/>
            <a:ext cx="4803332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70"/>
              </a:lnSpc>
            </a:pPr>
            <a:r>
              <a:rPr lang="en-US" sz="237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CASE STUDY : UKRAINE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 txBox="1"/>
          <p:nvPr/>
        </p:nvSpPr>
        <p:spPr>
          <a:xfrm>
            <a:off x="181723" y="152400"/>
            <a:ext cx="4666724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Methodology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181723" y="800956"/>
            <a:ext cx="8558241" cy="419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Staff Costs</a:t>
            </a:r>
            <a:r>
              <a:rPr lang="en-US" sz="1800" dirty="0">
                <a:latin typeface="Calibri" panose="020F0502020204030204" pitchFamily="34" charset="0"/>
              </a:rPr>
              <a:t>:</a:t>
            </a:r>
          </a:p>
          <a:p>
            <a:pPr marL="285750" lvl="4" indent="-285750">
              <a:lnSpc>
                <a:spcPct val="110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</a:rPr>
              <a:t>Total staff costs tagged according to Intl/Natl staff. </a:t>
            </a:r>
          </a:p>
          <a:p>
            <a:pPr marL="285750" lvl="4" indent="-285750">
              <a:lnSpc>
                <a:spcPct val="110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</a:rPr>
              <a:t>Excluded staff costs for lower paid jobs to compare like with like (reviewed all job titles at Intl for keywords – e.g. Manager, Specialist, Lead – and tagged the same in Natl to exclude jobs like drivers and security guards). </a:t>
            </a:r>
          </a:p>
          <a:p>
            <a:pPr marL="285750" lvl="4" indent="-285750">
              <a:lnSpc>
                <a:spcPct val="110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</a:rPr>
              <a:t>Calculated average monthly salary for different job types (presented above), used to calculate what the savings would be if jobs were moved from Intl to Natl. </a:t>
            </a:r>
          </a:p>
          <a:p>
            <a:pPr lvl="1"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PSC</a:t>
            </a:r>
            <a:r>
              <a:rPr lang="en-US" sz="1800" dirty="0">
                <a:latin typeface="Calibri" panose="020F0502020204030204" pitchFamily="34" charset="0"/>
              </a:rPr>
              <a:t>:</a:t>
            </a:r>
          </a:p>
          <a:p>
            <a:pPr marL="285750" lvl="1" indent="-285750">
              <a:lnSpc>
                <a:spcPct val="110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</a:rPr>
              <a:t>Adjust PSC according to World Bank Purchase Power Parity (PPP) for Ukraine at 0.28. </a:t>
            </a:r>
          </a:p>
          <a:p>
            <a:pPr lvl="1"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HQ Overheads</a:t>
            </a:r>
            <a:r>
              <a:rPr lang="en-US" sz="1800" dirty="0">
                <a:latin typeface="Calibri" panose="020F0502020204030204" pitchFamily="34" charset="0"/>
              </a:rPr>
              <a:t>:</a:t>
            </a:r>
          </a:p>
          <a:p>
            <a:pPr marL="285750" lvl="1" indent="-285750">
              <a:lnSpc>
                <a:spcPct val="110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</a:rPr>
              <a:t>11.4% at UN; 13% at INGOs</a:t>
            </a:r>
          </a:p>
          <a:p>
            <a:pPr marL="285750" lvl="1" indent="-285750">
              <a:lnSpc>
                <a:spcPct val="110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</a:rPr>
              <a:t>Split proportionally between Staff Costs and Overheads based on global data</a:t>
            </a:r>
          </a:p>
          <a:p>
            <a:pPr marL="285750" lvl="1" indent="-285750">
              <a:lnSpc>
                <a:spcPct val="110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</a:rPr>
              <a:t>Adjusted using same methodology as above</a:t>
            </a:r>
          </a:p>
          <a:p>
            <a:pPr marL="285750" lvl="1" indent="-285750">
              <a:lnSpc>
                <a:spcPct val="110000"/>
              </a:lnSpc>
              <a:buSzPts val="1800"/>
              <a:buFontTx/>
              <a:buChar char="-"/>
            </a:pPr>
            <a:endParaRPr lang="en-US" sz="1600" b="1" dirty="0">
              <a:solidFill>
                <a:srgbClr val="434343"/>
              </a:solidFill>
            </a:endParaRPr>
          </a:p>
          <a:p>
            <a:pPr marL="342900" lvl="3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endParaRPr sz="16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4" name="Google Shape;224;p12"/>
          <p:cNvCxnSpPr/>
          <p:nvPr/>
        </p:nvCxnSpPr>
        <p:spPr>
          <a:xfrm rot="10800000" flipH="1">
            <a:off x="302500" y="644175"/>
            <a:ext cx="1294606" cy="1155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45577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11ea2a6468_0_2"/>
          <p:cNvSpPr txBox="1"/>
          <p:nvPr/>
        </p:nvSpPr>
        <p:spPr>
          <a:xfrm>
            <a:off x="460866" y="-7040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Equitably Shifting Funding to Local Intermediaries</a:t>
            </a:r>
            <a:endParaRPr sz="105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5" name="Google Shape;225;g211ea2a6468_0_2"/>
          <p:cNvCxnSpPr/>
          <p:nvPr/>
        </p:nvCxnSpPr>
        <p:spPr>
          <a:xfrm>
            <a:off x="530036" y="654157"/>
            <a:ext cx="4293600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137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4FA5835-CA09-9BCE-3B5E-A268628536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156" r="5905" b="5650"/>
          <a:stretch/>
        </p:blipFill>
        <p:spPr>
          <a:xfrm>
            <a:off x="296356" y="844550"/>
            <a:ext cx="8258364" cy="410720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7"/>
          <p:cNvSpPr txBox="1"/>
          <p:nvPr/>
        </p:nvSpPr>
        <p:spPr>
          <a:xfrm>
            <a:off x="181723" y="152400"/>
            <a:ext cx="6254588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Total CBPF Funding 2023</a:t>
            </a:r>
            <a:endParaRPr sz="2300" b="0" i="0" u="none" strike="noStrike" cap="none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54" name="Google Shape;254;p47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" name="Google Shape;255;p47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47"/>
          <p:cNvSpPr txBox="1"/>
          <p:nvPr/>
        </p:nvSpPr>
        <p:spPr>
          <a:xfrm>
            <a:off x="181723" y="1090577"/>
            <a:ext cx="4740028" cy="3684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2000" b="1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Total Cost Efficiencies estimated at 15.5%</a:t>
            </a:r>
          </a:p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2000" b="1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The CBPF already deploys 20% of its funds to local actors, and has realized estimated cost efficiencies of $</a:t>
            </a: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5.5</a:t>
            </a:r>
            <a:r>
              <a:rPr lang="en-US" sz="1800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 on $35.8m of funding in 2023.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 dirty="0">
              <a:solidFill>
                <a:srgbClr val="434343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3429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If 25% of remaining international funds were shifted to local actors, additional cost efficiencies would be $5.9m.</a:t>
            </a:r>
            <a:endParaRPr sz="1800" i="0" u="none" strike="noStrike" cap="none" dirty="0">
              <a:solidFill>
                <a:srgbClr val="434343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257" name="Google Shape;257;p47"/>
          <p:cNvCxnSpPr/>
          <p:nvPr/>
        </p:nvCxnSpPr>
        <p:spPr>
          <a:xfrm>
            <a:off x="382772" y="655725"/>
            <a:ext cx="3412028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823C5D6-E296-F3F5-FEE9-338A72F801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98" r="25813" b="9900"/>
          <a:stretch/>
        </p:blipFill>
        <p:spPr>
          <a:xfrm>
            <a:off x="4921751" y="564990"/>
            <a:ext cx="3919749" cy="42098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4" name="Google Shape;624;g2b9e6d9e964_0_0"/>
          <p:cNvCxnSpPr/>
          <p:nvPr/>
        </p:nvCxnSpPr>
        <p:spPr>
          <a:xfrm>
            <a:off x="530036" y="654157"/>
            <a:ext cx="4293450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176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25" name="Google Shape;625;g2b9e6d9e964_0_0"/>
          <p:cNvSpPr txBox="1"/>
          <p:nvPr/>
        </p:nvSpPr>
        <p:spPr>
          <a:xfrm>
            <a:off x="460866" y="-70403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Total Humanitarian Response Funding 2023</a:t>
            </a:r>
          </a:p>
        </p:txBody>
      </p:sp>
      <p:sp>
        <p:nvSpPr>
          <p:cNvPr id="635" name="Google Shape;635;g2b9e6d9e964_0_0"/>
          <p:cNvSpPr txBox="1"/>
          <p:nvPr/>
        </p:nvSpPr>
        <p:spPr>
          <a:xfrm>
            <a:off x="539044" y="900750"/>
            <a:ext cx="7808522" cy="1541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0000"/>
              </a:lnSpc>
              <a:buSzPts val="1800"/>
            </a:pPr>
            <a:r>
              <a:rPr lang="en-US" sz="1800" b="1" dirty="0">
                <a:solidFill>
                  <a:srgbClr val="E1582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The analysis finds that local intermediaries could deliver programming that is 15.5% more cost efficient than international intermediaries.</a:t>
            </a:r>
            <a:r>
              <a:rPr lang="en-US" sz="1800" dirty="0">
                <a:solidFill>
                  <a:srgbClr val="080808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</a:t>
            </a:r>
            <a:r>
              <a:rPr lang="en-US" sz="1800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Funding to Ukraine in 2023/estimated for 2024 totals $</a:t>
            </a: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6.6</a:t>
            </a:r>
            <a:r>
              <a:rPr lang="en-US" sz="1800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billion. </a:t>
            </a: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25% of funds were deployed to local actors, total cost efficiencies would be estimated </a:t>
            </a:r>
            <a:r>
              <a:rPr lang="en-US" sz="1800" b="1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$256m over 2 years.  </a:t>
            </a:r>
            <a:endParaRPr lang="en-US" sz="1800" b="1" i="0" u="none" strike="noStrike" cap="none" dirty="0">
              <a:solidFill>
                <a:srgbClr val="434343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>
              <a:lnSpc>
                <a:spcPct val="110000"/>
              </a:lnSpc>
              <a:buSzPts val="2000"/>
            </a:pPr>
            <a:endParaRPr sz="1500" dirty="0">
              <a:solidFill>
                <a:srgbClr val="0808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17;g2c5a054f8f7_0_15">
            <a:extLst>
              <a:ext uri="{FF2B5EF4-FFF2-40B4-BE49-F238E27FC236}">
                <a16:creationId xmlns:a16="http://schemas.microsoft.com/office/drawing/2014/main" id="{A965F657-0441-F198-4B85-16F8F8E7CF23}"/>
              </a:ext>
            </a:extLst>
          </p:cNvPr>
          <p:cNvSpPr/>
          <p:nvPr/>
        </p:nvSpPr>
        <p:spPr>
          <a:xfrm>
            <a:off x="3305571" y="3077672"/>
            <a:ext cx="2385225" cy="11238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1400"/>
            </a:pPr>
            <a:endParaRPr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518;g2c5a054f8f7_0_15">
            <a:extLst>
              <a:ext uri="{FF2B5EF4-FFF2-40B4-BE49-F238E27FC236}">
                <a16:creationId xmlns:a16="http://schemas.microsoft.com/office/drawing/2014/main" id="{1580E491-DC47-4229-9D17-B277C566D22D}"/>
              </a:ext>
            </a:extLst>
          </p:cNvPr>
          <p:cNvSpPr/>
          <p:nvPr/>
        </p:nvSpPr>
        <p:spPr>
          <a:xfrm>
            <a:off x="5690796" y="3234834"/>
            <a:ext cx="2513925" cy="80955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SzPts val="1400"/>
            </a:pPr>
            <a:endParaRPr sz="1050"/>
          </a:p>
        </p:txBody>
      </p:sp>
      <p:sp>
        <p:nvSpPr>
          <p:cNvPr id="5" name="Google Shape;519;g2c5a054f8f7_0_15">
            <a:extLst>
              <a:ext uri="{FF2B5EF4-FFF2-40B4-BE49-F238E27FC236}">
                <a16:creationId xmlns:a16="http://schemas.microsoft.com/office/drawing/2014/main" id="{512ED8BE-D819-A841-914E-964F63E597B0}"/>
              </a:ext>
            </a:extLst>
          </p:cNvPr>
          <p:cNvSpPr txBox="1"/>
          <p:nvPr/>
        </p:nvSpPr>
        <p:spPr>
          <a:xfrm>
            <a:off x="5690840" y="3339450"/>
            <a:ext cx="2513925" cy="60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buSzPts val="2200"/>
            </a:pPr>
            <a:r>
              <a:rPr lang="en-US" sz="1875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$256m</a:t>
            </a:r>
            <a:endParaRPr sz="1875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SzPts val="2200"/>
            </a:pPr>
            <a:r>
              <a:rPr lang="en-US" sz="1125" i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cost efficiencies</a:t>
            </a:r>
            <a:endParaRPr sz="1125" i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520;g2c5a054f8f7_0_15">
            <a:extLst>
              <a:ext uri="{FF2B5EF4-FFF2-40B4-BE49-F238E27FC236}">
                <a16:creationId xmlns:a16="http://schemas.microsoft.com/office/drawing/2014/main" id="{6B7148AF-3D71-BEF2-5B2C-626C87E6F32C}"/>
              </a:ext>
            </a:extLst>
          </p:cNvPr>
          <p:cNvSpPr txBox="1"/>
          <p:nvPr/>
        </p:nvSpPr>
        <p:spPr>
          <a:xfrm>
            <a:off x="3412140" y="3337695"/>
            <a:ext cx="2197800" cy="57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2200"/>
            </a:pPr>
            <a:r>
              <a:rPr lang="en-US" sz="17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25% ($1.7bn</a:t>
            </a:r>
            <a:r>
              <a:rPr lang="en-US" sz="187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97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amount redeployed to local actors</a:t>
            </a:r>
            <a:endParaRPr sz="97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521;g2c5a054f8f7_0_15">
            <a:extLst>
              <a:ext uri="{FF2B5EF4-FFF2-40B4-BE49-F238E27FC236}">
                <a16:creationId xmlns:a16="http://schemas.microsoft.com/office/drawing/2014/main" id="{39D2DA62-BAC1-AF98-7EC9-6F7F1137E35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6473"/>
          <a:stretch/>
        </p:blipFill>
        <p:spPr>
          <a:xfrm rot="10800000">
            <a:off x="658887" y="2993971"/>
            <a:ext cx="2646693" cy="13076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522;g2c5a054f8f7_0_15">
            <a:extLst>
              <a:ext uri="{FF2B5EF4-FFF2-40B4-BE49-F238E27FC236}">
                <a16:creationId xmlns:a16="http://schemas.microsoft.com/office/drawing/2014/main" id="{E10F8368-E72B-6B01-7714-DF88C7A02062}"/>
              </a:ext>
            </a:extLst>
          </p:cNvPr>
          <p:cNvSpPr txBox="1"/>
          <p:nvPr/>
        </p:nvSpPr>
        <p:spPr>
          <a:xfrm>
            <a:off x="826638" y="3207331"/>
            <a:ext cx="2385225" cy="934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buSzPts val="2200"/>
            </a:pPr>
            <a:r>
              <a:rPr lang="en-US" sz="17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Humanitarian Response Funding</a:t>
            </a:r>
            <a:endParaRPr sz="172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SzPts val="2200"/>
            </a:pPr>
            <a:r>
              <a:rPr lang="en-US" sz="17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$6.6bn</a:t>
            </a:r>
            <a:endParaRPr sz="17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 txBox="1"/>
          <p:nvPr/>
        </p:nvSpPr>
        <p:spPr>
          <a:xfrm>
            <a:off x="181723" y="152400"/>
            <a:ext cx="4666724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Key Takeaways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186765" y="1103774"/>
            <a:ext cx="8558241" cy="3345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</a:rPr>
              <a:t>Based on an evaluation of actual project data representing 30% of total funding via the CBPF,</a:t>
            </a:r>
            <a:r>
              <a:rPr lang="en-US" sz="1800" b="1" dirty="0">
                <a:solidFill>
                  <a:srgbClr val="434343"/>
                </a:solidFill>
                <a:latin typeface="Calibri" panose="020F0502020204030204" pitchFamily="34" charset="0"/>
              </a:rPr>
              <a:t> local partners can deliver funding 15.5% more cost efficiently than international actors.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b="1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Arial"/>
                <a:cs typeface="Arial"/>
                <a:sym typeface="Arial"/>
              </a:rPr>
              <a:t>These </a:t>
            </a:r>
            <a:r>
              <a:rPr lang="en-US" sz="1800" b="1" dirty="0">
                <a:solidFill>
                  <a:srgbClr val="434343"/>
                </a:solidFill>
                <a:latin typeface="Calibri" panose="020F0502020204030204" pitchFamily="34" charset="0"/>
              </a:rPr>
              <a:t>savings are most pronounced at UN: </a:t>
            </a:r>
            <a:r>
              <a:rPr lang="en-US" sz="1800" b="0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Arial"/>
                <a:cs typeface="Arial"/>
                <a:sym typeface="Arial"/>
              </a:rPr>
              <a:t>Local partners can deliver funding 72% more cost efficiently than the UN, and </a:t>
            </a: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</a:rPr>
              <a:t>47</a:t>
            </a:r>
            <a:r>
              <a:rPr lang="en-US" sz="1800" b="0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Arial"/>
                <a:cs typeface="Arial"/>
                <a:sym typeface="Arial"/>
              </a:rPr>
              <a:t>% more cost efficiently than INGOs.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</a:rPr>
              <a:t>A key finding from the analysis is the </a:t>
            </a:r>
            <a:r>
              <a:rPr lang="en-US" sz="1800" b="1" dirty="0">
                <a:solidFill>
                  <a:srgbClr val="434343"/>
                </a:solidFill>
                <a:latin typeface="Calibri" panose="020F0502020204030204" pitchFamily="34" charset="0"/>
              </a:rPr>
              <a:t>recommendation that all UN agencies are required to pass through PSC in full to sub-grantees</a:t>
            </a: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</a:rPr>
              <a:t>.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b="1" dirty="0">
                <a:solidFill>
                  <a:srgbClr val="434343"/>
                </a:solidFill>
                <a:latin typeface="Calibri" panose="020F0502020204030204" pitchFamily="34" charset="0"/>
              </a:rPr>
              <a:t>The CBPF has already realized significant cost efficiencies by deploying funds to local actors, allowing it to reach more people in need</a:t>
            </a: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</a:rPr>
              <a:t>.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b="1" dirty="0">
                <a:solidFill>
                  <a:srgbClr val="434343"/>
                </a:solidFill>
                <a:latin typeface="Calibri" panose="020F0502020204030204" pitchFamily="34" charset="0"/>
              </a:rPr>
              <a:t>The potential cost efficiencies over the full response – at an estimated $256m with a 25% shift in funding to local actors – are very significant</a:t>
            </a: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224" name="Google Shape;224;p12"/>
          <p:cNvCxnSpPr/>
          <p:nvPr/>
        </p:nvCxnSpPr>
        <p:spPr>
          <a:xfrm rot="10800000" flipH="1">
            <a:off x="302500" y="644175"/>
            <a:ext cx="1294606" cy="1155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714446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 txBox="1"/>
          <p:nvPr/>
        </p:nvSpPr>
        <p:spPr>
          <a:xfrm>
            <a:off x="181723" y="152400"/>
            <a:ext cx="4666724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Recommendations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181723" y="803549"/>
            <a:ext cx="8558241" cy="4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Donors and international multilaterals such as the UN should establish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full transparency on cost structures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for delivering assistance.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Donors should stipulate/mandate that all UN agencies and INGOs operating in Ukraine are required to </a:t>
            </a:r>
            <a:r>
              <a:rPr lang="en-US" sz="1800" b="1" dirty="0">
                <a:latin typeface="Calibri" panose="020F0502020204030204" pitchFamily="34" charset="0"/>
              </a:rPr>
              <a:t>pass through full overheads </a:t>
            </a:r>
            <a:r>
              <a:rPr lang="en-US" sz="1800" dirty="0">
                <a:latin typeface="Calibri" panose="020F0502020204030204" pitchFamily="34" charset="0"/>
              </a:rPr>
              <a:t>to their Ukrainian partners.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Donors should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fund innovation and scale up pooled funds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 a mechanism to shift more funding directly to local actors.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analysis presented here should not be used to support arguments to de-fund the international aid architecture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; rather, the whole response can be made significantly more efficient, effective and sustainable by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engaging in a complementary response.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Identifying, strengthening and building </a:t>
            </a:r>
            <a:r>
              <a:rPr lang="en-US" sz="1800" b="1" dirty="0">
                <a:latin typeface="Calibri" panose="020F0502020204030204" pitchFamily="34" charset="0"/>
              </a:rPr>
              <a:t>local intermediary structures </a:t>
            </a:r>
            <a:r>
              <a:rPr lang="en-US" sz="1800" dirty="0">
                <a:latin typeface="Calibri" panose="020F0502020204030204" pitchFamily="34" charset="0"/>
              </a:rPr>
              <a:t>is key to realizing these gains, and investment in this area is critical.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Further work to assess the </a:t>
            </a:r>
            <a:r>
              <a:rPr lang="en-US" sz="1800" b="1" dirty="0">
                <a:latin typeface="Calibri" panose="020F0502020204030204" pitchFamily="34" charset="0"/>
              </a:rPr>
              <a:t>benefits of local response </a:t>
            </a:r>
            <a:r>
              <a:rPr lang="en-US" sz="1800" dirty="0">
                <a:latin typeface="Calibri" panose="020F0502020204030204" pitchFamily="34" charset="0"/>
              </a:rPr>
              <a:t>is needed.</a:t>
            </a:r>
          </a:p>
        </p:txBody>
      </p:sp>
      <p:cxnSp>
        <p:nvCxnSpPr>
          <p:cNvPr id="224" name="Google Shape;224;p12"/>
          <p:cNvCxnSpPr/>
          <p:nvPr/>
        </p:nvCxnSpPr>
        <p:spPr>
          <a:xfrm rot="10800000" flipH="1">
            <a:off x="302500" y="644175"/>
            <a:ext cx="1294606" cy="1155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451071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22097</TotalTime>
  <Words>977</Words>
  <Application>Microsoft Macintosh PowerPoint</Application>
  <PresentationFormat>On-screen Show (16:9)</PresentationFormat>
  <Paragraphs>76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Montserrat Black</vt:lpstr>
      <vt:lpstr>Montserrat Bold</vt:lpstr>
      <vt:lpstr>Symbol</vt:lpstr>
      <vt:lpstr>Arial</vt:lpstr>
      <vt:lpstr>Montserrat Heavy</vt:lpstr>
      <vt:lpstr>Roboto</vt:lpstr>
      <vt:lpstr>Calibri</vt:lpstr>
      <vt:lpstr>Office Theme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Sophia Abbasi</cp:lastModifiedBy>
  <cp:revision>31</cp:revision>
  <dcterms:modified xsi:type="dcterms:W3CDTF">2024-07-22T12:17:32Z</dcterms:modified>
</cp:coreProperties>
</file>